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94" r:id="rId5"/>
    <p:sldId id="258" r:id="rId6"/>
    <p:sldId id="292" r:id="rId7"/>
    <p:sldId id="267" r:id="rId8"/>
    <p:sldId id="259" r:id="rId9"/>
    <p:sldId id="264" r:id="rId10"/>
    <p:sldId id="265" r:id="rId11"/>
    <p:sldId id="266" r:id="rId12"/>
    <p:sldId id="268" r:id="rId13"/>
    <p:sldId id="269" r:id="rId14"/>
    <p:sldId id="273" r:id="rId15"/>
    <p:sldId id="2147472569"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0DA717-E170-050C-AAE5-407D758BD37D}" name="John  Schlepp" initials="JS" userId="S::jschlepp@conservationlegacy.org::250cde96-6233-45c7-b75b-1b56d505a473" providerId="AD"/>
  <p188:author id="{BF1C9498-8ACA-3AAF-F6A7-2B6AA9438B48}" name="Shelby Street" initials="SS" userId="S::sstreet@conservationlegacy.org::b646c96c-7920-4d50-9c29-bfa00a2245f1" providerId="AD"/>
  <p188:author id="{C2585CCE-CB11-CD4F-5AB9-47592337EBA0}" name="Patricia Urquiza Silva" initials="PS" userId="S::psilva@conservationlegacy.org::34eeadf2-3691-469a-b756-2aaebffbbe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40"/>
    <a:srgbClr val="006987"/>
    <a:srgbClr val="0027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538DF8-6F81-B09A-7270-0899D736BA02}" v="109" dt="2024-10-24T16:04:38.683"/>
    <p1510:client id="{493552A3-B1D3-FF92-AA03-9436FB026958}" v="13" dt="2024-10-24T14:51:56.0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30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9EA2B0-FBEF-44AE-BC07-4DE2826F2F9E}" type="doc">
      <dgm:prSet loTypeId="urn:microsoft.com/office/officeart/2005/8/layout/chevron1" loCatId="process" qsTypeId="urn:microsoft.com/office/officeart/2005/8/quickstyle/simple1" qsCatId="simple" csTypeId="urn:microsoft.com/office/officeart/2005/8/colors/accent6_5" csCatId="accent6" phldr="1"/>
      <dgm:spPr/>
      <dgm:t>
        <a:bodyPr/>
        <a:lstStyle/>
        <a:p>
          <a:endParaRPr lang="en-US"/>
        </a:p>
      </dgm:t>
    </dgm:pt>
    <dgm:pt modelId="{2F1B3FAC-B81D-4CEB-80E4-DB4664F8AA67}">
      <dgm:prSet phldrT="[Text]" custT="1"/>
      <dgm:spPr/>
      <dgm:t>
        <a:bodyPr/>
        <a:lstStyle/>
        <a:p>
          <a:r>
            <a:rPr lang="en-US" sz="1800">
              <a:latin typeface="Montserrat"/>
            </a:rPr>
            <a:t>Introductions</a:t>
          </a:r>
        </a:p>
      </dgm:t>
    </dgm:pt>
    <dgm:pt modelId="{5CD5B98C-AD2A-4419-96EF-6EBADA5FA0FD}" type="parTrans" cxnId="{6B17EC94-B045-4E57-92B9-08BFBD48D169}">
      <dgm:prSet/>
      <dgm:spPr/>
      <dgm:t>
        <a:bodyPr/>
        <a:lstStyle/>
        <a:p>
          <a:endParaRPr lang="en-US"/>
        </a:p>
      </dgm:t>
    </dgm:pt>
    <dgm:pt modelId="{C10CD46F-4388-43F0-9A3E-4ED9D3253A0E}" type="sibTrans" cxnId="{6B17EC94-B045-4E57-92B9-08BFBD48D169}">
      <dgm:prSet/>
      <dgm:spPr/>
      <dgm:t>
        <a:bodyPr/>
        <a:lstStyle/>
        <a:p>
          <a:endParaRPr lang="en-US"/>
        </a:p>
      </dgm:t>
    </dgm:pt>
    <dgm:pt modelId="{2A64E95A-03FE-4BC5-885B-5C56D9F2CF83}">
      <dgm:prSet phldrT="[Text]" custT="1"/>
      <dgm:spPr/>
      <dgm:t>
        <a:bodyPr/>
        <a:lstStyle/>
        <a:p>
          <a:pPr rtl="0"/>
          <a:r>
            <a:rPr lang="en-US" sz="1800">
              <a:latin typeface="Montserrat"/>
            </a:rPr>
            <a:t>Conservation Legacy &amp; Stewards</a:t>
          </a:r>
          <a:r>
            <a:rPr lang="en-US" sz="1800">
              <a:latin typeface="Montserrat"/>
              <a:ea typeface="Calibri Light" panose="020F0302020204030204"/>
              <a:cs typeface="Calibri Light" panose="020F0302020204030204"/>
            </a:rPr>
            <a:t> Individual Placements</a:t>
          </a:r>
          <a:endParaRPr lang="en-US" sz="1800">
            <a:latin typeface="Calibri Light" panose="020F0302020204030204"/>
            <a:ea typeface="Calibri Light" panose="020F0302020204030204"/>
            <a:cs typeface="Calibri Light" panose="020F0302020204030204"/>
          </a:endParaRPr>
        </a:p>
      </dgm:t>
    </dgm:pt>
    <dgm:pt modelId="{75C3A256-030B-4FAA-ABB4-71390200A376}" type="parTrans" cxnId="{1BBC72E8-952D-415C-89C9-C15630ABA05B}">
      <dgm:prSet/>
      <dgm:spPr/>
      <dgm:t>
        <a:bodyPr/>
        <a:lstStyle/>
        <a:p>
          <a:endParaRPr lang="en-US"/>
        </a:p>
      </dgm:t>
    </dgm:pt>
    <dgm:pt modelId="{905F81F6-5DFA-4E9A-B733-EB15F72987DF}" type="sibTrans" cxnId="{1BBC72E8-952D-415C-89C9-C15630ABA05B}">
      <dgm:prSet/>
      <dgm:spPr/>
      <dgm:t>
        <a:bodyPr/>
        <a:lstStyle/>
        <a:p>
          <a:endParaRPr lang="en-US"/>
        </a:p>
      </dgm:t>
    </dgm:pt>
    <dgm:pt modelId="{0D58AE6E-49A0-41B6-A088-37178A042E21}">
      <dgm:prSet phldrT="[Text]" custT="1"/>
      <dgm:spPr/>
      <dgm:t>
        <a:bodyPr/>
        <a:lstStyle/>
        <a:p>
          <a:r>
            <a:rPr lang="en-US" sz="1800">
              <a:latin typeface="Montserrat"/>
            </a:rPr>
            <a:t>Energy Communities AmeriCorps Program</a:t>
          </a:r>
        </a:p>
      </dgm:t>
    </dgm:pt>
    <dgm:pt modelId="{45FFBC6C-32BB-44A5-9D2D-A2FA869C1093}" type="parTrans" cxnId="{6AC17FE6-D364-4321-A3CD-657520EED648}">
      <dgm:prSet/>
      <dgm:spPr/>
      <dgm:t>
        <a:bodyPr/>
        <a:lstStyle/>
        <a:p>
          <a:endParaRPr lang="en-US"/>
        </a:p>
      </dgm:t>
    </dgm:pt>
    <dgm:pt modelId="{7B955A2F-093B-4155-9208-4CBA6611B9D2}" type="sibTrans" cxnId="{6AC17FE6-D364-4321-A3CD-657520EED648}">
      <dgm:prSet/>
      <dgm:spPr/>
      <dgm:t>
        <a:bodyPr/>
        <a:lstStyle/>
        <a:p>
          <a:endParaRPr lang="en-US"/>
        </a:p>
      </dgm:t>
    </dgm:pt>
    <dgm:pt modelId="{215DB848-C40A-4F6C-A5B9-B55D8421D1A6}">
      <dgm:prSet phldrT="[Text]" custT="1"/>
      <dgm:spPr/>
      <dgm:t>
        <a:bodyPr/>
        <a:lstStyle/>
        <a:p>
          <a:r>
            <a:rPr lang="en-US" sz="1800">
              <a:latin typeface="Montserrat"/>
            </a:rPr>
            <a:t>Host Site Information</a:t>
          </a:r>
        </a:p>
      </dgm:t>
    </dgm:pt>
    <dgm:pt modelId="{4BF81405-327E-40F3-9F57-C3A15CA39047}" type="parTrans" cxnId="{AE0D473B-1D46-44CA-B61C-CE99228019C7}">
      <dgm:prSet/>
      <dgm:spPr/>
      <dgm:t>
        <a:bodyPr/>
        <a:lstStyle/>
        <a:p>
          <a:endParaRPr lang="en-US"/>
        </a:p>
      </dgm:t>
    </dgm:pt>
    <dgm:pt modelId="{030D6153-1C01-4288-B139-05B0C0A99F0A}" type="sibTrans" cxnId="{AE0D473B-1D46-44CA-B61C-CE99228019C7}">
      <dgm:prSet/>
      <dgm:spPr/>
      <dgm:t>
        <a:bodyPr/>
        <a:lstStyle/>
        <a:p>
          <a:endParaRPr lang="en-US"/>
        </a:p>
      </dgm:t>
    </dgm:pt>
    <dgm:pt modelId="{A8F14761-F8C6-4E2B-8DE6-425EE6AE7BD4}">
      <dgm:prSet phldrT="[Text]" custT="1"/>
      <dgm:spPr/>
      <dgm:t>
        <a:bodyPr/>
        <a:lstStyle/>
        <a:p>
          <a:r>
            <a:rPr lang="en-US" sz="1800">
              <a:latin typeface="Montserrat"/>
            </a:rPr>
            <a:t>VISTA program benefits</a:t>
          </a:r>
        </a:p>
      </dgm:t>
    </dgm:pt>
    <dgm:pt modelId="{0C749A93-1B5A-4411-9AE0-282DA3E56DFE}" type="parTrans" cxnId="{FFF5F878-CBF5-4E52-BA81-C3325946F38A}">
      <dgm:prSet/>
      <dgm:spPr/>
      <dgm:t>
        <a:bodyPr/>
        <a:lstStyle/>
        <a:p>
          <a:endParaRPr lang="en-US"/>
        </a:p>
      </dgm:t>
    </dgm:pt>
    <dgm:pt modelId="{C42056A8-610A-4F40-B83B-A1825469A415}" type="sibTrans" cxnId="{FFF5F878-CBF5-4E52-BA81-C3325946F38A}">
      <dgm:prSet/>
      <dgm:spPr/>
      <dgm:t>
        <a:bodyPr/>
        <a:lstStyle/>
        <a:p>
          <a:endParaRPr lang="en-US"/>
        </a:p>
      </dgm:t>
    </dgm:pt>
    <dgm:pt modelId="{9FD41AD4-396D-4099-8E3E-7F89625C86F7}">
      <dgm:prSet phldrT="[Text]" custT="1"/>
      <dgm:spPr/>
      <dgm:t>
        <a:bodyPr/>
        <a:lstStyle/>
        <a:p>
          <a:pPr rtl="0"/>
          <a:r>
            <a:rPr lang="en-US" sz="2000">
              <a:latin typeface="Montserrat"/>
            </a:rPr>
            <a:t>Program Overview</a:t>
          </a:r>
          <a:endParaRPr lang="en-US" sz="2000">
            <a:latin typeface="Montserrat"/>
            <a:cs typeface="Calibri Light" panose="020F0302020204030204"/>
          </a:endParaRPr>
        </a:p>
      </dgm:t>
    </dgm:pt>
    <dgm:pt modelId="{3EFCAF5F-8391-48AE-A29C-184231561701}" type="parTrans" cxnId="{9F3CE832-91E7-4403-99C6-90280C6CBABE}">
      <dgm:prSet/>
      <dgm:spPr/>
      <dgm:t>
        <a:bodyPr/>
        <a:lstStyle/>
        <a:p>
          <a:endParaRPr lang="en-US"/>
        </a:p>
      </dgm:t>
    </dgm:pt>
    <dgm:pt modelId="{FF758FA9-3027-48A9-A0AD-7F8E1AF4E13F}" type="sibTrans" cxnId="{9F3CE832-91E7-4403-99C6-90280C6CBABE}">
      <dgm:prSet/>
      <dgm:spPr/>
      <dgm:t>
        <a:bodyPr/>
        <a:lstStyle/>
        <a:p>
          <a:endParaRPr lang="en-US"/>
        </a:p>
      </dgm:t>
    </dgm:pt>
    <dgm:pt modelId="{43F0A034-8760-4828-836F-FBBA68540B41}">
      <dgm:prSet phldrT="[Text]" custT="1"/>
      <dgm:spPr/>
      <dgm:t>
        <a:bodyPr/>
        <a:lstStyle/>
        <a:p>
          <a:r>
            <a:rPr lang="en-US" sz="1800">
              <a:latin typeface="Montserrat"/>
            </a:rPr>
            <a:t>Benefits to the site</a:t>
          </a:r>
        </a:p>
      </dgm:t>
    </dgm:pt>
    <dgm:pt modelId="{F72D44C8-B4A3-4AC9-8B4E-1ED4A0967F02}" type="parTrans" cxnId="{486ADAB7-B2CB-4808-B15D-D2D8C25AB340}">
      <dgm:prSet/>
      <dgm:spPr/>
      <dgm:t>
        <a:bodyPr/>
        <a:lstStyle/>
        <a:p>
          <a:endParaRPr lang="en-US"/>
        </a:p>
      </dgm:t>
    </dgm:pt>
    <dgm:pt modelId="{2BA5DBCF-70B6-4EBD-B5FE-E3FD576C7586}" type="sibTrans" cxnId="{486ADAB7-B2CB-4808-B15D-D2D8C25AB340}">
      <dgm:prSet/>
      <dgm:spPr/>
      <dgm:t>
        <a:bodyPr/>
        <a:lstStyle/>
        <a:p>
          <a:endParaRPr lang="en-US"/>
        </a:p>
      </dgm:t>
    </dgm:pt>
    <dgm:pt modelId="{7BCD7CCF-EFDA-408D-83BB-224DA3D02AF9}">
      <dgm:prSet phldrT="[Text]" custT="1"/>
      <dgm:spPr/>
      <dgm:t>
        <a:bodyPr/>
        <a:lstStyle/>
        <a:p>
          <a:r>
            <a:rPr lang="en-US" sz="1800">
              <a:latin typeface="Montserrat"/>
            </a:rPr>
            <a:t>Application process and timeline</a:t>
          </a:r>
        </a:p>
      </dgm:t>
    </dgm:pt>
    <dgm:pt modelId="{492206A1-F2AF-45FD-BC62-51733089D599}" type="parTrans" cxnId="{F47C00A9-7BAF-4BFA-B02B-BFB91D1D1FE4}">
      <dgm:prSet/>
      <dgm:spPr/>
      <dgm:t>
        <a:bodyPr/>
        <a:lstStyle/>
        <a:p>
          <a:endParaRPr lang="en-US"/>
        </a:p>
      </dgm:t>
    </dgm:pt>
    <dgm:pt modelId="{710458E9-6158-4D04-9E4B-AA83A30B414A}" type="sibTrans" cxnId="{F47C00A9-7BAF-4BFA-B02B-BFB91D1D1FE4}">
      <dgm:prSet/>
      <dgm:spPr/>
      <dgm:t>
        <a:bodyPr/>
        <a:lstStyle/>
        <a:p>
          <a:endParaRPr lang="en-US"/>
        </a:p>
      </dgm:t>
    </dgm:pt>
    <dgm:pt modelId="{4089FE16-0782-46F5-BB83-6B41EDAC0F1E}">
      <dgm:prSet phldrT="[Text]" custT="1"/>
      <dgm:spPr/>
      <dgm:t>
        <a:bodyPr/>
        <a:lstStyle/>
        <a:p>
          <a:r>
            <a:rPr lang="en-US" sz="1800">
              <a:latin typeface="Montserrat"/>
            </a:rPr>
            <a:t>Q&amp;A</a:t>
          </a:r>
        </a:p>
      </dgm:t>
    </dgm:pt>
    <dgm:pt modelId="{38E0D168-17DB-4D36-82E9-DAC614F901DD}" type="parTrans" cxnId="{194EFE18-B8E1-4C56-A6EE-7AD0678F184A}">
      <dgm:prSet/>
      <dgm:spPr/>
      <dgm:t>
        <a:bodyPr/>
        <a:lstStyle/>
        <a:p>
          <a:endParaRPr lang="en-US"/>
        </a:p>
      </dgm:t>
    </dgm:pt>
    <dgm:pt modelId="{0721672D-5509-4B9E-9412-4B597CCCD3A6}" type="sibTrans" cxnId="{194EFE18-B8E1-4C56-A6EE-7AD0678F184A}">
      <dgm:prSet/>
      <dgm:spPr/>
      <dgm:t>
        <a:bodyPr/>
        <a:lstStyle/>
        <a:p>
          <a:endParaRPr lang="en-US"/>
        </a:p>
      </dgm:t>
    </dgm:pt>
    <dgm:pt modelId="{02C24716-A313-467E-B731-106CCBCCBD97}">
      <dgm:prSet phldrT="[Text]" phldr="0" custT="1"/>
      <dgm:spPr/>
      <dgm:t>
        <a:bodyPr/>
        <a:lstStyle/>
        <a:p>
          <a:pPr rtl="0"/>
          <a:r>
            <a:rPr lang="en-US" sz="1800">
              <a:latin typeface="Montserrat"/>
            </a:rPr>
            <a:t>The Energy Communities Interagency Working Group</a:t>
          </a:r>
        </a:p>
      </dgm:t>
    </dgm:pt>
    <dgm:pt modelId="{91C80DA5-41BF-4D67-B731-0618C2E99F7D}" type="parTrans" cxnId="{CE1164C8-D82C-4B18-A887-A9271921065D}">
      <dgm:prSet/>
      <dgm:spPr/>
      <dgm:t>
        <a:bodyPr/>
        <a:lstStyle/>
        <a:p>
          <a:endParaRPr lang="en-US"/>
        </a:p>
      </dgm:t>
    </dgm:pt>
    <dgm:pt modelId="{E95DEF27-7566-4D54-9D29-F287CA6FC2D8}" type="sibTrans" cxnId="{CE1164C8-D82C-4B18-A887-A9271921065D}">
      <dgm:prSet/>
      <dgm:spPr/>
      <dgm:t>
        <a:bodyPr/>
        <a:lstStyle/>
        <a:p>
          <a:endParaRPr lang="en-US"/>
        </a:p>
      </dgm:t>
    </dgm:pt>
    <dgm:pt modelId="{A7656087-B748-4481-8BD5-64C48D7A5753}">
      <dgm:prSet phldrT="[Text]" custT="1"/>
      <dgm:spPr/>
      <dgm:t>
        <a:bodyPr/>
        <a:lstStyle/>
        <a:p>
          <a:pPr rtl="0"/>
          <a:r>
            <a:rPr lang="en-US" sz="1800">
              <a:latin typeface="Montserrat"/>
            </a:rPr>
            <a:t>Where are Energy Communities?</a:t>
          </a:r>
        </a:p>
      </dgm:t>
    </dgm:pt>
    <dgm:pt modelId="{BBB02E17-5AC6-4B9E-B0CE-F044625393B4}" type="parTrans" cxnId="{CE814023-D660-4AE9-96FC-F23657BD7D58}">
      <dgm:prSet/>
      <dgm:spPr/>
      <dgm:t>
        <a:bodyPr/>
        <a:lstStyle/>
        <a:p>
          <a:endParaRPr lang="en-US"/>
        </a:p>
      </dgm:t>
    </dgm:pt>
    <dgm:pt modelId="{BDAD50AB-13AB-4A56-B68E-CF9D8BD26FEA}" type="sibTrans" cxnId="{CE814023-D660-4AE9-96FC-F23657BD7D58}">
      <dgm:prSet/>
      <dgm:spPr/>
      <dgm:t>
        <a:bodyPr/>
        <a:lstStyle/>
        <a:p>
          <a:endParaRPr lang="en-US"/>
        </a:p>
      </dgm:t>
    </dgm:pt>
    <dgm:pt modelId="{91197039-886D-48E6-9ADD-2E60A75AAF20}">
      <dgm:prSet phldrT="[Text]" custT="1"/>
      <dgm:spPr/>
      <dgm:t>
        <a:bodyPr/>
        <a:lstStyle/>
        <a:p>
          <a:pPr rtl="0"/>
          <a:r>
            <a:rPr lang="en-US" sz="1800">
              <a:latin typeface="Montserrat"/>
            </a:rPr>
            <a:t>Host site responsibilities </a:t>
          </a:r>
        </a:p>
      </dgm:t>
    </dgm:pt>
    <dgm:pt modelId="{B7C8EE5C-1F98-497E-992C-0EC2BC73272A}" type="parTrans" cxnId="{13BF0018-6AB1-448B-A959-A210C4385383}">
      <dgm:prSet/>
      <dgm:spPr/>
      <dgm:t>
        <a:bodyPr/>
        <a:lstStyle/>
        <a:p>
          <a:endParaRPr lang="en-US"/>
        </a:p>
      </dgm:t>
    </dgm:pt>
    <dgm:pt modelId="{55C5B39F-BD61-448B-9F1E-90E7FC0BBB00}" type="sibTrans" cxnId="{13BF0018-6AB1-448B-A959-A210C4385383}">
      <dgm:prSet/>
      <dgm:spPr/>
      <dgm:t>
        <a:bodyPr/>
        <a:lstStyle/>
        <a:p>
          <a:endParaRPr lang="en-US"/>
        </a:p>
      </dgm:t>
    </dgm:pt>
    <dgm:pt modelId="{BF01CF51-677F-4A2E-9E90-469BF1B5DB00}">
      <dgm:prSet phldrT="[Text]" custT="1"/>
      <dgm:spPr/>
      <dgm:t>
        <a:bodyPr/>
        <a:lstStyle/>
        <a:p>
          <a:pPr rtl="0"/>
          <a:r>
            <a:rPr lang="en-US" sz="1800">
              <a:latin typeface="Montserrat"/>
            </a:rPr>
            <a:t>Conservation Legacy's role</a:t>
          </a:r>
        </a:p>
      </dgm:t>
    </dgm:pt>
    <dgm:pt modelId="{784C6498-478C-4C68-81AE-8713CB7AC145}" type="parTrans" cxnId="{92EAB9E1-D974-4392-9290-76A7155F6657}">
      <dgm:prSet/>
      <dgm:spPr/>
      <dgm:t>
        <a:bodyPr/>
        <a:lstStyle/>
        <a:p>
          <a:endParaRPr lang="en-US"/>
        </a:p>
      </dgm:t>
    </dgm:pt>
    <dgm:pt modelId="{CD8D0EEA-55AE-484E-963E-F8F2DF295462}" type="sibTrans" cxnId="{92EAB9E1-D974-4392-9290-76A7155F6657}">
      <dgm:prSet/>
      <dgm:spPr/>
      <dgm:t>
        <a:bodyPr/>
        <a:lstStyle/>
        <a:p>
          <a:endParaRPr lang="en-US"/>
        </a:p>
      </dgm:t>
    </dgm:pt>
    <dgm:pt modelId="{C0E19A6A-9775-4C42-82D8-2EB5C5A94040}">
      <dgm:prSet phldrT="[Text]" custT="1"/>
      <dgm:spPr/>
      <dgm:t>
        <a:bodyPr/>
        <a:lstStyle/>
        <a:p>
          <a:pPr rtl="0"/>
          <a:r>
            <a:rPr lang="en-US" sz="1800">
              <a:latin typeface="Montserrat"/>
            </a:rPr>
            <a:t>Application process, deadlines, and materials</a:t>
          </a:r>
        </a:p>
      </dgm:t>
    </dgm:pt>
    <dgm:pt modelId="{8E7C3017-ABDB-485F-8826-C09CC959DED2}" type="parTrans" cxnId="{EBF87722-80E1-490F-B6DC-77148D25348D}">
      <dgm:prSet/>
      <dgm:spPr/>
      <dgm:t>
        <a:bodyPr/>
        <a:lstStyle/>
        <a:p>
          <a:endParaRPr lang="en-US"/>
        </a:p>
      </dgm:t>
    </dgm:pt>
    <dgm:pt modelId="{F36A54B6-B4D1-4E24-BD0E-6519790C49D7}" type="sibTrans" cxnId="{EBF87722-80E1-490F-B6DC-77148D25348D}">
      <dgm:prSet/>
      <dgm:spPr/>
      <dgm:t>
        <a:bodyPr/>
        <a:lstStyle/>
        <a:p>
          <a:endParaRPr lang="en-US"/>
        </a:p>
      </dgm:t>
    </dgm:pt>
    <dgm:pt modelId="{B5808025-8DF1-4662-80B6-46412CBBF9B3}">
      <dgm:prSet phldrT="[Text]" custT="1"/>
      <dgm:spPr/>
      <dgm:t>
        <a:bodyPr/>
        <a:lstStyle/>
        <a:p>
          <a:pPr rtl="0"/>
          <a:r>
            <a:rPr lang="en-US" sz="1800">
              <a:latin typeface="Montserrat"/>
            </a:rPr>
            <a:t>Cohort timeline</a:t>
          </a:r>
        </a:p>
      </dgm:t>
    </dgm:pt>
    <dgm:pt modelId="{BFDA64E8-2231-4099-881C-35EC465B3583}" type="parTrans" cxnId="{B49D1B50-F1F4-461A-BD10-EBFD8F8B9B39}">
      <dgm:prSet/>
      <dgm:spPr/>
      <dgm:t>
        <a:bodyPr/>
        <a:lstStyle/>
        <a:p>
          <a:endParaRPr lang="en-US"/>
        </a:p>
      </dgm:t>
    </dgm:pt>
    <dgm:pt modelId="{D9B3AFCB-1B71-4D5D-B6C6-FBCED3A4B7D3}" type="sibTrans" cxnId="{B49D1B50-F1F4-461A-BD10-EBFD8F8B9B39}">
      <dgm:prSet/>
      <dgm:spPr/>
      <dgm:t>
        <a:bodyPr/>
        <a:lstStyle/>
        <a:p>
          <a:endParaRPr lang="en-US"/>
        </a:p>
      </dgm:t>
    </dgm:pt>
    <dgm:pt modelId="{86A2645C-5A1E-4C1F-B93D-F00BB346C61F}">
      <dgm:prSet phldr="0"/>
      <dgm:spPr/>
      <dgm:t>
        <a:bodyPr/>
        <a:lstStyle/>
        <a:p>
          <a:r>
            <a:rPr lang="en-US" sz="1800">
              <a:latin typeface="Montserrat"/>
            </a:rPr>
            <a:t>What is a VISTA?</a:t>
          </a:r>
          <a:endParaRPr lang="en-US"/>
        </a:p>
      </dgm:t>
    </dgm:pt>
    <dgm:pt modelId="{6E4B9B88-CE5F-4FB1-BB31-FE542E76FD5E}" type="parTrans" cxnId="{6B9F6EFE-5C33-4145-B0C6-86297D95DA89}">
      <dgm:prSet/>
      <dgm:spPr/>
    </dgm:pt>
    <dgm:pt modelId="{D844F25F-0D1F-477C-8A65-A8D61BA01193}" type="sibTrans" cxnId="{6B9F6EFE-5C33-4145-B0C6-86297D95DA89}">
      <dgm:prSet/>
      <dgm:spPr/>
    </dgm:pt>
    <dgm:pt modelId="{933AC252-BD15-4E03-B9FB-30D98607D47C}" type="pres">
      <dgm:prSet presAssocID="{E89EA2B0-FBEF-44AE-BC07-4DE2826F2F9E}" presName="Name0" presStyleCnt="0">
        <dgm:presLayoutVars>
          <dgm:dir/>
          <dgm:animLvl val="lvl"/>
          <dgm:resizeHandles val="exact"/>
        </dgm:presLayoutVars>
      </dgm:prSet>
      <dgm:spPr/>
    </dgm:pt>
    <dgm:pt modelId="{B5DE9C19-C093-460F-ADCC-ECF5072A19A0}" type="pres">
      <dgm:prSet presAssocID="{2F1B3FAC-B81D-4CEB-80E4-DB4664F8AA67}" presName="composite" presStyleCnt="0"/>
      <dgm:spPr/>
    </dgm:pt>
    <dgm:pt modelId="{1ED66F99-81A2-4CCE-8CEE-05D7078C74ED}" type="pres">
      <dgm:prSet presAssocID="{2F1B3FAC-B81D-4CEB-80E4-DB4664F8AA67}" presName="parTx" presStyleLbl="node1" presStyleIdx="0" presStyleCnt="4">
        <dgm:presLayoutVars>
          <dgm:chMax val="0"/>
          <dgm:chPref val="0"/>
          <dgm:bulletEnabled val="1"/>
        </dgm:presLayoutVars>
      </dgm:prSet>
      <dgm:spPr/>
    </dgm:pt>
    <dgm:pt modelId="{9E0A2709-8D4D-45F2-BBF3-1F41E7E78E17}" type="pres">
      <dgm:prSet presAssocID="{2F1B3FAC-B81D-4CEB-80E4-DB4664F8AA67}" presName="desTx" presStyleLbl="revTx" presStyleIdx="0" presStyleCnt="4">
        <dgm:presLayoutVars>
          <dgm:bulletEnabled val="1"/>
        </dgm:presLayoutVars>
      </dgm:prSet>
      <dgm:spPr/>
    </dgm:pt>
    <dgm:pt modelId="{44663F15-9912-4F78-87B2-3ECD9A512478}" type="pres">
      <dgm:prSet presAssocID="{C10CD46F-4388-43F0-9A3E-4ED9D3253A0E}" presName="space" presStyleCnt="0"/>
      <dgm:spPr/>
    </dgm:pt>
    <dgm:pt modelId="{C8D301D2-DA5A-4831-973A-A5C283FC1733}" type="pres">
      <dgm:prSet presAssocID="{0D58AE6E-49A0-41B6-A088-37178A042E21}" presName="composite" presStyleCnt="0"/>
      <dgm:spPr/>
    </dgm:pt>
    <dgm:pt modelId="{6642846B-EB94-4304-ACCF-A3FB8CF29DEE}" type="pres">
      <dgm:prSet presAssocID="{0D58AE6E-49A0-41B6-A088-37178A042E21}" presName="parTx" presStyleLbl="node1" presStyleIdx="1" presStyleCnt="4">
        <dgm:presLayoutVars>
          <dgm:chMax val="0"/>
          <dgm:chPref val="0"/>
          <dgm:bulletEnabled val="1"/>
        </dgm:presLayoutVars>
      </dgm:prSet>
      <dgm:spPr/>
    </dgm:pt>
    <dgm:pt modelId="{1849FB47-1DB4-4357-92CC-A81AA2F11F53}" type="pres">
      <dgm:prSet presAssocID="{0D58AE6E-49A0-41B6-A088-37178A042E21}" presName="desTx" presStyleLbl="revTx" presStyleIdx="1" presStyleCnt="4">
        <dgm:presLayoutVars>
          <dgm:bulletEnabled val="1"/>
        </dgm:presLayoutVars>
      </dgm:prSet>
      <dgm:spPr/>
    </dgm:pt>
    <dgm:pt modelId="{E22041A0-140F-4C9F-9E12-6A3D6016FACE}" type="pres">
      <dgm:prSet presAssocID="{7B955A2F-093B-4155-9208-4CBA6611B9D2}" presName="space" presStyleCnt="0"/>
      <dgm:spPr/>
    </dgm:pt>
    <dgm:pt modelId="{20AB4668-0580-4B28-BCF2-D12FFC35C205}" type="pres">
      <dgm:prSet presAssocID="{215DB848-C40A-4F6C-A5B9-B55D8421D1A6}" presName="composite" presStyleCnt="0"/>
      <dgm:spPr/>
    </dgm:pt>
    <dgm:pt modelId="{0C5F090A-DB60-4524-B906-8E051BFBF04E}" type="pres">
      <dgm:prSet presAssocID="{215DB848-C40A-4F6C-A5B9-B55D8421D1A6}" presName="parTx" presStyleLbl="node1" presStyleIdx="2" presStyleCnt="4">
        <dgm:presLayoutVars>
          <dgm:chMax val="0"/>
          <dgm:chPref val="0"/>
          <dgm:bulletEnabled val="1"/>
        </dgm:presLayoutVars>
      </dgm:prSet>
      <dgm:spPr/>
    </dgm:pt>
    <dgm:pt modelId="{53AA99E7-ABFE-4B9E-8DA4-2AA175FC89C3}" type="pres">
      <dgm:prSet presAssocID="{215DB848-C40A-4F6C-A5B9-B55D8421D1A6}" presName="desTx" presStyleLbl="revTx" presStyleIdx="2" presStyleCnt="4">
        <dgm:presLayoutVars>
          <dgm:bulletEnabled val="1"/>
        </dgm:presLayoutVars>
      </dgm:prSet>
      <dgm:spPr/>
    </dgm:pt>
    <dgm:pt modelId="{B0824086-D3A6-4414-88E6-5735B0244E94}" type="pres">
      <dgm:prSet presAssocID="{030D6153-1C01-4288-B139-05B0C0A99F0A}" presName="space" presStyleCnt="0"/>
      <dgm:spPr/>
    </dgm:pt>
    <dgm:pt modelId="{86D7BA9E-DEF4-46FC-A3F2-568768527182}" type="pres">
      <dgm:prSet presAssocID="{7BCD7CCF-EFDA-408D-83BB-224DA3D02AF9}" presName="composite" presStyleCnt="0"/>
      <dgm:spPr/>
    </dgm:pt>
    <dgm:pt modelId="{2C145B9B-701C-4F6D-B94D-223CCEC9C939}" type="pres">
      <dgm:prSet presAssocID="{7BCD7CCF-EFDA-408D-83BB-224DA3D02AF9}" presName="parTx" presStyleLbl="node1" presStyleIdx="3" presStyleCnt="4">
        <dgm:presLayoutVars>
          <dgm:chMax val="0"/>
          <dgm:chPref val="0"/>
          <dgm:bulletEnabled val="1"/>
        </dgm:presLayoutVars>
      </dgm:prSet>
      <dgm:spPr/>
    </dgm:pt>
    <dgm:pt modelId="{E231C04B-88DC-40AE-8C13-3FF051DBF67E}" type="pres">
      <dgm:prSet presAssocID="{7BCD7CCF-EFDA-408D-83BB-224DA3D02AF9}" presName="desTx" presStyleLbl="revTx" presStyleIdx="3" presStyleCnt="4">
        <dgm:presLayoutVars>
          <dgm:bulletEnabled val="1"/>
        </dgm:presLayoutVars>
      </dgm:prSet>
      <dgm:spPr/>
    </dgm:pt>
  </dgm:ptLst>
  <dgm:cxnLst>
    <dgm:cxn modelId="{13BF0018-6AB1-448B-A959-A210C4385383}" srcId="{215DB848-C40A-4F6C-A5B9-B55D8421D1A6}" destId="{91197039-886D-48E6-9ADD-2E60A75AAF20}" srcOrd="1" destOrd="0" parTransId="{B7C8EE5C-1F98-497E-992C-0EC2BC73272A}" sibTransId="{55C5B39F-BD61-448B-9F1E-90E7FC0BBB00}"/>
    <dgm:cxn modelId="{194EFE18-B8E1-4C56-A6EE-7AD0678F184A}" srcId="{7BCD7CCF-EFDA-408D-83BB-224DA3D02AF9}" destId="{4089FE16-0782-46F5-BB83-6B41EDAC0F1E}" srcOrd="2" destOrd="0" parTransId="{38E0D168-17DB-4D36-82E9-DAC614F901DD}" sibTransId="{0721672D-5509-4B9E-9412-4B597CCCD3A6}"/>
    <dgm:cxn modelId="{EBF87722-80E1-490F-B6DC-77148D25348D}" srcId="{7BCD7CCF-EFDA-408D-83BB-224DA3D02AF9}" destId="{C0E19A6A-9775-4C42-82D8-2EB5C5A94040}" srcOrd="0" destOrd="0" parTransId="{8E7C3017-ABDB-485F-8826-C09CC959DED2}" sibTransId="{F36A54B6-B4D1-4E24-BD0E-6519790C49D7}"/>
    <dgm:cxn modelId="{CE814023-D660-4AE9-96FC-F23657BD7D58}" srcId="{0D58AE6E-49A0-41B6-A088-37178A042E21}" destId="{A7656087-B748-4481-8BD5-64C48D7A5753}" srcOrd="1" destOrd="0" parTransId="{BBB02E17-5AC6-4B9E-B0CE-F044625393B4}" sibTransId="{BDAD50AB-13AB-4A56-B68E-CF9D8BD26FEA}"/>
    <dgm:cxn modelId="{D18AE128-3C25-432B-8FC9-1DC0FEC709DB}" type="presOf" srcId="{86A2645C-5A1E-4C1F-B93D-F00BB346C61F}" destId="{9E0A2709-8D4D-45F2-BBF3-1F41E7E78E17}" srcOrd="0" destOrd="1" presId="urn:microsoft.com/office/officeart/2005/8/layout/chevron1"/>
    <dgm:cxn modelId="{9F3CE832-91E7-4403-99C6-90280C6CBABE}" srcId="{0D58AE6E-49A0-41B6-A088-37178A042E21}" destId="{9FD41AD4-396D-4099-8E3E-7F89625C86F7}" srcOrd="0" destOrd="0" parTransId="{3EFCAF5F-8391-48AE-A29C-184231561701}" sibTransId="{FF758FA9-3027-48A9-A0AD-7F8E1AF4E13F}"/>
    <dgm:cxn modelId="{AE0D473B-1D46-44CA-B61C-CE99228019C7}" srcId="{E89EA2B0-FBEF-44AE-BC07-4DE2826F2F9E}" destId="{215DB848-C40A-4F6C-A5B9-B55D8421D1A6}" srcOrd="2" destOrd="0" parTransId="{4BF81405-327E-40F3-9F57-C3A15CA39047}" sibTransId="{030D6153-1C01-4288-B139-05B0C0A99F0A}"/>
    <dgm:cxn modelId="{50B5EE3C-3F93-48B0-9F9D-FC3336788B0B}" type="presOf" srcId="{7BCD7CCF-EFDA-408D-83BB-224DA3D02AF9}" destId="{2C145B9B-701C-4F6D-B94D-223CCEC9C939}" srcOrd="0" destOrd="0" presId="urn:microsoft.com/office/officeart/2005/8/layout/chevron1"/>
    <dgm:cxn modelId="{1022D540-5E49-4D57-A8B7-1776BB421892}" type="presOf" srcId="{02C24716-A313-467E-B731-106CCBCCBD97}" destId="{1849FB47-1DB4-4357-92CC-A81AA2F11F53}" srcOrd="0" destOrd="2" presId="urn:microsoft.com/office/officeart/2005/8/layout/chevron1"/>
    <dgm:cxn modelId="{B17B775B-6847-41A3-8CD3-910D215F9F7A}" type="presOf" srcId="{B5808025-8DF1-4662-80B6-46412CBBF9B3}" destId="{E231C04B-88DC-40AE-8C13-3FF051DBF67E}" srcOrd="0" destOrd="1" presId="urn:microsoft.com/office/officeart/2005/8/layout/chevron1"/>
    <dgm:cxn modelId="{B49D1B50-F1F4-461A-BD10-EBFD8F8B9B39}" srcId="{7BCD7CCF-EFDA-408D-83BB-224DA3D02AF9}" destId="{B5808025-8DF1-4662-80B6-46412CBBF9B3}" srcOrd="1" destOrd="0" parTransId="{BFDA64E8-2231-4099-881C-35EC465B3583}" sibTransId="{D9B3AFCB-1B71-4D5D-B6C6-FBCED3A4B7D3}"/>
    <dgm:cxn modelId="{D66FF775-27C1-4E9E-B225-3A509C40B224}" type="presOf" srcId="{215DB848-C40A-4F6C-A5B9-B55D8421D1A6}" destId="{0C5F090A-DB60-4524-B906-8E051BFBF04E}" srcOrd="0" destOrd="0" presId="urn:microsoft.com/office/officeart/2005/8/layout/chevron1"/>
    <dgm:cxn modelId="{FFF5F878-CBF5-4E52-BA81-C3325946F38A}" srcId="{2F1B3FAC-B81D-4CEB-80E4-DB4664F8AA67}" destId="{A8F14761-F8C6-4E2B-8DE6-425EE6AE7BD4}" srcOrd="2" destOrd="0" parTransId="{0C749A93-1B5A-4411-9AE0-282DA3E56DFE}" sibTransId="{C42056A8-610A-4F40-B83B-A1825469A415}"/>
    <dgm:cxn modelId="{5199FD83-CF87-4B1B-A1DE-A147112160B6}" type="presOf" srcId="{A7656087-B748-4481-8BD5-64C48D7A5753}" destId="{1849FB47-1DB4-4357-92CC-A81AA2F11F53}" srcOrd="0" destOrd="1" presId="urn:microsoft.com/office/officeart/2005/8/layout/chevron1"/>
    <dgm:cxn modelId="{6B17EC94-B045-4E57-92B9-08BFBD48D169}" srcId="{E89EA2B0-FBEF-44AE-BC07-4DE2826F2F9E}" destId="{2F1B3FAC-B81D-4CEB-80E4-DB4664F8AA67}" srcOrd="0" destOrd="0" parTransId="{5CD5B98C-AD2A-4419-96EF-6EBADA5FA0FD}" sibTransId="{C10CD46F-4388-43F0-9A3E-4ED9D3253A0E}"/>
    <dgm:cxn modelId="{1250ED99-C801-4FCE-BC42-8F149EAB6BB4}" type="presOf" srcId="{A8F14761-F8C6-4E2B-8DE6-425EE6AE7BD4}" destId="{9E0A2709-8D4D-45F2-BBF3-1F41E7E78E17}" srcOrd="0" destOrd="2" presId="urn:microsoft.com/office/officeart/2005/8/layout/chevron1"/>
    <dgm:cxn modelId="{BE682BA6-2B7D-4686-A4E8-704EF0873505}" type="presOf" srcId="{9FD41AD4-396D-4099-8E3E-7F89625C86F7}" destId="{1849FB47-1DB4-4357-92CC-A81AA2F11F53}" srcOrd="0" destOrd="0" presId="urn:microsoft.com/office/officeart/2005/8/layout/chevron1"/>
    <dgm:cxn modelId="{6677D7A7-2BCA-448E-8C23-83E4D180DEB0}" type="presOf" srcId="{2A64E95A-03FE-4BC5-885B-5C56D9F2CF83}" destId="{9E0A2709-8D4D-45F2-BBF3-1F41E7E78E17}" srcOrd="0" destOrd="0" presId="urn:microsoft.com/office/officeart/2005/8/layout/chevron1"/>
    <dgm:cxn modelId="{F47C00A9-7BAF-4BFA-B02B-BFB91D1D1FE4}" srcId="{E89EA2B0-FBEF-44AE-BC07-4DE2826F2F9E}" destId="{7BCD7CCF-EFDA-408D-83BB-224DA3D02AF9}" srcOrd="3" destOrd="0" parTransId="{492206A1-F2AF-45FD-BC62-51733089D599}" sibTransId="{710458E9-6158-4D04-9E4B-AA83A30B414A}"/>
    <dgm:cxn modelId="{4C8CD4B5-36A2-4758-A945-E61AAC4E8D00}" type="presOf" srcId="{C0E19A6A-9775-4C42-82D8-2EB5C5A94040}" destId="{E231C04B-88DC-40AE-8C13-3FF051DBF67E}" srcOrd="0" destOrd="0" presId="urn:microsoft.com/office/officeart/2005/8/layout/chevron1"/>
    <dgm:cxn modelId="{F5302DB6-47C5-467B-8582-BC139C0200F8}" type="presOf" srcId="{91197039-886D-48E6-9ADD-2E60A75AAF20}" destId="{53AA99E7-ABFE-4B9E-8DA4-2AA175FC89C3}" srcOrd="0" destOrd="1" presId="urn:microsoft.com/office/officeart/2005/8/layout/chevron1"/>
    <dgm:cxn modelId="{486ADAB7-B2CB-4808-B15D-D2D8C25AB340}" srcId="{215DB848-C40A-4F6C-A5B9-B55D8421D1A6}" destId="{43F0A034-8760-4828-836F-FBBA68540B41}" srcOrd="0" destOrd="0" parTransId="{F72D44C8-B4A3-4AC9-8B4E-1ED4A0967F02}" sibTransId="{2BA5DBCF-70B6-4EBD-B5FE-E3FD576C7586}"/>
    <dgm:cxn modelId="{11FAC0B8-C2CB-4AFF-B356-ABF788345B0A}" type="presOf" srcId="{4089FE16-0782-46F5-BB83-6B41EDAC0F1E}" destId="{E231C04B-88DC-40AE-8C13-3FF051DBF67E}" srcOrd="0" destOrd="2" presId="urn:microsoft.com/office/officeart/2005/8/layout/chevron1"/>
    <dgm:cxn modelId="{CE1164C8-D82C-4B18-A887-A9271921065D}" srcId="{0D58AE6E-49A0-41B6-A088-37178A042E21}" destId="{02C24716-A313-467E-B731-106CCBCCBD97}" srcOrd="2" destOrd="0" parTransId="{91C80DA5-41BF-4D67-B731-0618C2E99F7D}" sibTransId="{E95DEF27-7566-4D54-9D29-F287CA6FC2D8}"/>
    <dgm:cxn modelId="{687282C9-4B8D-42E7-8EDA-B5C33B821F24}" type="presOf" srcId="{0D58AE6E-49A0-41B6-A088-37178A042E21}" destId="{6642846B-EB94-4304-ACCF-A3FB8CF29DEE}" srcOrd="0" destOrd="0" presId="urn:microsoft.com/office/officeart/2005/8/layout/chevron1"/>
    <dgm:cxn modelId="{07F076D7-2FC1-423B-883A-80AC22FD93FF}" type="presOf" srcId="{43F0A034-8760-4828-836F-FBBA68540B41}" destId="{53AA99E7-ABFE-4B9E-8DA4-2AA175FC89C3}" srcOrd="0" destOrd="0" presId="urn:microsoft.com/office/officeart/2005/8/layout/chevron1"/>
    <dgm:cxn modelId="{92EAB9E1-D974-4392-9290-76A7155F6657}" srcId="{215DB848-C40A-4F6C-A5B9-B55D8421D1A6}" destId="{BF01CF51-677F-4A2E-9E90-469BF1B5DB00}" srcOrd="2" destOrd="0" parTransId="{784C6498-478C-4C68-81AE-8713CB7AC145}" sibTransId="{CD8D0EEA-55AE-484E-963E-F8F2DF295462}"/>
    <dgm:cxn modelId="{3EF7E6E1-13E4-493E-8FFD-D03E0B508EBB}" type="presOf" srcId="{2F1B3FAC-B81D-4CEB-80E4-DB4664F8AA67}" destId="{1ED66F99-81A2-4CCE-8CEE-05D7078C74ED}" srcOrd="0" destOrd="0" presId="urn:microsoft.com/office/officeart/2005/8/layout/chevron1"/>
    <dgm:cxn modelId="{6AC17FE6-D364-4321-A3CD-657520EED648}" srcId="{E89EA2B0-FBEF-44AE-BC07-4DE2826F2F9E}" destId="{0D58AE6E-49A0-41B6-A088-37178A042E21}" srcOrd="1" destOrd="0" parTransId="{45FFBC6C-32BB-44A5-9D2D-A2FA869C1093}" sibTransId="{7B955A2F-093B-4155-9208-4CBA6611B9D2}"/>
    <dgm:cxn modelId="{AEA822E7-6BC7-48B4-B3CA-DA65BD5CFEC7}" type="presOf" srcId="{E89EA2B0-FBEF-44AE-BC07-4DE2826F2F9E}" destId="{933AC252-BD15-4E03-B9FB-30D98607D47C}" srcOrd="0" destOrd="0" presId="urn:microsoft.com/office/officeart/2005/8/layout/chevron1"/>
    <dgm:cxn modelId="{1BBC72E8-952D-415C-89C9-C15630ABA05B}" srcId="{2F1B3FAC-B81D-4CEB-80E4-DB4664F8AA67}" destId="{2A64E95A-03FE-4BC5-885B-5C56D9F2CF83}" srcOrd="0" destOrd="0" parTransId="{75C3A256-030B-4FAA-ABB4-71390200A376}" sibTransId="{905F81F6-5DFA-4E9A-B733-EB15F72987DF}"/>
    <dgm:cxn modelId="{188BE1E8-10B2-4001-9DF5-A227388A35C1}" type="presOf" srcId="{BF01CF51-677F-4A2E-9E90-469BF1B5DB00}" destId="{53AA99E7-ABFE-4B9E-8DA4-2AA175FC89C3}" srcOrd="0" destOrd="2" presId="urn:microsoft.com/office/officeart/2005/8/layout/chevron1"/>
    <dgm:cxn modelId="{6B9F6EFE-5C33-4145-B0C6-86297D95DA89}" srcId="{2F1B3FAC-B81D-4CEB-80E4-DB4664F8AA67}" destId="{86A2645C-5A1E-4C1F-B93D-F00BB346C61F}" srcOrd="1" destOrd="0" parTransId="{6E4B9B88-CE5F-4FB1-BB31-FE542E76FD5E}" sibTransId="{D844F25F-0D1F-477C-8A65-A8D61BA01193}"/>
    <dgm:cxn modelId="{A57BBA13-7905-4682-8A3D-0763F4A895E9}" type="presParOf" srcId="{933AC252-BD15-4E03-B9FB-30D98607D47C}" destId="{B5DE9C19-C093-460F-ADCC-ECF5072A19A0}" srcOrd="0" destOrd="0" presId="urn:microsoft.com/office/officeart/2005/8/layout/chevron1"/>
    <dgm:cxn modelId="{1B843910-E4F7-4E94-92F5-6D25103EFF4F}" type="presParOf" srcId="{B5DE9C19-C093-460F-ADCC-ECF5072A19A0}" destId="{1ED66F99-81A2-4CCE-8CEE-05D7078C74ED}" srcOrd="0" destOrd="0" presId="urn:microsoft.com/office/officeart/2005/8/layout/chevron1"/>
    <dgm:cxn modelId="{7246DC0D-6F52-4CF7-88D4-193C8CE356F5}" type="presParOf" srcId="{B5DE9C19-C093-460F-ADCC-ECF5072A19A0}" destId="{9E0A2709-8D4D-45F2-BBF3-1F41E7E78E17}" srcOrd="1" destOrd="0" presId="urn:microsoft.com/office/officeart/2005/8/layout/chevron1"/>
    <dgm:cxn modelId="{A394CB52-01C4-4ADE-B7AA-33397541DC94}" type="presParOf" srcId="{933AC252-BD15-4E03-B9FB-30D98607D47C}" destId="{44663F15-9912-4F78-87B2-3ECD9A512478}" srcOrd="1" destOrd="0" presId="urn:microsoft.com/office/officeart/2005/8/layout/chevron1"/>
    <dgm:cxn modelId="{15CED186-44F6-4CF6-BFEF-BEFCE7645628}" type="presParOf" srcId="{933AC252-BD15-4E03-B9FB-30D98607D47C}" destId="{C8D301D2-DA5A-4831-973A-A5C283FC1733}" srcOrd="2" destOrd="0" presId="urn:microsoft.com/office/officeart/2005/8/layout/chevron1"/>
    <dgm:cxn modelId="{33EFB6C4-951A-4E6D-8621-2930C0958E8D}" type="presParOf" srcId="{C8D301D2-DA5A-4831-973A-A5C283FC1733}" destId="{6642846B-EB94-4304-ACCF-A3FB8CF29DEE}" srcOrd="0" destOrd="0" presId="urn:microsoft.com/office/officeart/2005/8/layout/chevron1"/>
    <dgm:cxn modelId="{5224BD9B-DF24-46DE-B5FE-6218397303FA}" type="presParOf" srcId="{C8D301D2-DA5A-4831-973A-A5C283FC1733}" destId="{1849FB47-1DB4-4357-92CC-A81AA2F11F53}" srcOrd="1" destOrd="0" presId="urn:microsoft.com/office/officeart/2005/8/layout/chevron1"/>
    <dgm:cxn modelId="{8CA11F29-2E58-4CF4-9CEB-FB954252D289}" type="presParOf" srcId="{933AC252-BD15-4E03-B9FB-30D98607D47C}" destId="{E22041A0-140F-4C9F-9E12-6A3D6016FACE}" srcOrd="3" destOrd="0" presId="urn:microsoft.com/office/officeart/2005/8/layout/chevron1"/>
    <dgm:cxn modelId="{018B3B4F-3C55-4763-9DAE-08034ECE54C7}" type="presParOf" srcId="{933AC252-BD15-4E03-B9FB-30D98607D47C}" destId="{20AB4668-0580-4B28-BCF2-D12FFC35C205}" srcOrd="4" destOrd="0" presId="urn:microsoft.com/office/officeart/2005/8/layout/chevron1"/>
    <dgm:cxn modelId="{27E0D1C6-DA79-4A9A-BF1F-1BC55BC21FDD}" type="presParOf" srcId="{20AB4668-0580-4B28-BCF2-D12FFC35C205}" destId="{0C5F090A-DB60-4524-B906-8E051BFBF04E}" srcOrd="0" destOrd="0" presId="urn:microsoft.com/office/officeart/2005/8/layout/chevron1"/>
    <dgm:cxn modelId="{F6D24C07-7137-4174-9967-836EB8830BB8}" type="presParOf" srcId="{20AB4668-0580-4B28-BCF2-D12FFC35C205}" destId="{53AA99E7-ABFE-4B9E-8DA4-2AA175FC89C3}" srcOrd="1" destOrd="0" presId="urn:microsoft.com/office/officeart/2005/8/layout/chevron1"/>
    <dgm:cxn modelId="{30F2D193-5D84-4180-999D-3A6BD410A839}" type="presParOf" srcId="{933AC252-BD15-4E03-B9FB-30D98607D47C}" destId="{B0824086-D3A6-4414-88E6-5735B0244E94}" srcOrd="5" destOrd="0" presId="urn:microsoft.com/office/officeart/2005/8/layout/chevron1"/>
    <dgm:cxn modelId="{40C59939-272D-40E8-A4CA-9CBAD66C3085}" type="presParOf" srcId="{933AC252-BD15-4E03-B9FB-30D98607D47C}" destId="{86D7BA9E-DEF4-46FC-A3F2-568768527182}" srcOrd="6" destOrd="0" presId="urn:microsoft.com/office/officeart/2005/8/layout/chevron1"/>
    <dgm:cxn modelId="{474AD9D7-8A85-40B4-8955-50771D52E969}" type="presParOf" srcId="{86D7BA9E-DEF4-46FC-A3F2-568768527182}" destId="{2C145B9B-701C-4F6D-B94D-223CCEC9C939}" srcOrd="0" destOrd="0" presId="urn:microsoft.com/office/officeart/2005/8/layout/chevron1"/>
    <dgm:cxn modelId="{9CEB0E90-EA28-4617-8389-C8CB8836C751}" type="presParOf" srcId="{86D7BA9E-DEF4-46FC-A3F2-568768527182}" destId="{E231C04B-88DC-40AE-8C13-3FF051DBF67E}" srcOrd="1"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2557C0-F443-4EFF-AC08-325A4BC311F7}"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7EFCE1F9-EDA8-430B-927F-FB9DFDBC19F8}">
      <dgm:prSet phldrT="[Text]" phldr="0"/>
      <dgm:spPr/>
      <dgm:t>
        <a:bodyPr/>
        <a:lstStyle/>
        <a:p>
          <a:pPr rtl="0">
            <a:defRPr b="1"/>
          </a:pPr>
          <a:r>
            <a:rPr lang="en-US" b="0">
              <a:latin typeface="Montserrat"/>
            </a:rPr>
            <a:t>Nov. 25th 2024</a:t>
          </a:r>
        </a:p>
      </dgm:t>
    </dgm:pt>
    <dgm:pt modelId="{17E35390-3052-4C0A-B7B7-75CC0E4E126B}" type="parTrans" cxnId="{725AD7F7-A88E-41B8-A2BF-3C4F1BC3CE9E}">
      <dgm:prSet/>
      <dgm:spPr/>
      <dgm:t>
        <a:bodyPr/>
        <a:lstStyle/>
        <a:p>
          <a:endParaRPr lang="en-US"/>
        </a:p>
      </dgm:t>
    </dgm:pt>
    <dgm:pt modelId="{BEC30C27-8FF1-421A-9C5C-8D7C94031D9A}" type="sibTrans" cxnId="{725AD7F7-A88E-41B8-A2BF-3C4F1BC3CE9E}">
      <dgm:prSet/>
      <dgm:spPr/>
      <dgm:t>
        <a:bodyPr/>
        <a:lstStyle/>
        <a:p>
          <a:endParaRPr lang="en-US"/>
        </a:p>
      </dgm:t>
    </dgm:pt>
    <dgm:pt modelId="{467E2F60-9465-43C0-ADBF-481741E5DF1C}">
      <dgm:prSet phldrT="[Text]" phldr="0"/>
      <dgm:spPr/>
      <dgm:t>
        <a:bodyPr/>
        <a:lstStyle/>
        <a:p>
          <a:pPr rtl="0"/>
          <a:r>
            <a:rPr lang="en-US">
              <a:latin typeface="Montserrat"/>
              <a:cs typeface="Calibri"/>
            </a:rPr>
            <a:t>Application Deadline</a:t>
          </a:r>
          <a:endParaRPr lang="en-US">
            <a:latin typeface="Montserrat"/>
          </a:endParaRPr>
        </a:p>
      </dgm:t>
    </dgm:pt>
    <dgm:pt modelId="{ACBE5A42-F1E9-4F1D-AFB3-2E29928902EB}" type="parTrans" cxnId="{D9B101FB-4F9E-4B14-9372-D33642278D76}">
      <dgm:prSet/>
      <dgm:spPr/>
      <dgm:t>
        <a:bodyPr/>
        <a:lstStyle/>
        <a:p>
          <a:endParaRPr lang="en-US"/>
        </a:p>
      </dgm:t>
    </dgm:pt>
    <dgm:pt modelId="{64EC4E68-7E82-4AEE-994A-D20139E65EEF}" type="sibTrans" cxnId="{D9B101FB-4F9E-4B14-9372-D33642278D76}">
      <dgm:prSet/>
      <dgm:spPr/>
      <dgm:t>
        <a:bodyPr/>
        <a:lstStyle/>
        <a:p>
          <a:endParaRPr lang="en-US"/>
        </a:p>
      </dgm:t>
    </dgm:pt>
    <dgm:pt modelId="{1FC0C160-DD77-467E-ADF4-562ED13A8C5D}">
      <dgm:prSet phldrT="[Text]" phldr="0"/>
      <dgm:spPr/>
      <dgm:t>
        <a:bodyPr/>
        <a:lstStyle/>
        <a:p>
          <a:pPr rtl="0">
            <a:defRPr b="1"/>
          </a:pPr>
          <a:r>
            <a:rPr lang="en-US" b="0">
              <a:latin typeface="Montserrat"/>
            </a:rPr>
            <a:t>Feb. 17th 2025</a:t>
          </a:r>
        </a:p>
      </dgm:t>
    </dgm:pt>
    <dgm:pt modelId="{88199F24-2D52-4A0F-9B2C-43CF1E4B6401}" type="parTrans" cxnId="{F2715249-4FD0-44C9-AA76-0B90E743C343}">
      <dgm:prSet/>
      <dgm:spPr/>
      <dgm:t>
        <a:bodyPr/>
        <a:lstStyle/>
        <a:p>
          <a:endParaRPr lang="en-US"/>
        </a:p>
      </dgm:t>
    </dgm:pt>
    <dgm:pt modelId="{1E853574-FBB3-4168-8B05-1FF255F7EF1B}" type="sibTrans" cxnId="{F2715249-4FD0-44C9-AA76-0B90E743C343}">
      <dgm:prSet/>
      <dgm:spPr/>
      <dgm:t>
        <a:bodyPr/>
        <a:lstStyle/>
        <a:p>
          <a:endParaRPr lang="en-US"/>
        </a:p>
      </dgm:t>
    </dgm:pt>
    <dgm:pt modelId="{3F69E7D7-EAB6-4791-9097-59AE35CA90E2}">
      <dgm:prSet phldrT="[Text]" phldr="0"/>
      <dgm:spPr/>
      <dgm:t>
        <a:bodyPr/>
        <a:lstStyle/>
        <a:p>
          <a:r>
            <a:rPr lang="en-US" b="0">
              <a:latin typeface="Montserrat"/>
            </a:rPr>
            <a:t>       Member Selection    </a:t>
          </a:r>
        </a:p>
      </dgm:t>
    </dgm:pt>
    <dgm:pt modelId="{EFD653DE-0FC7-4AB7-B287-ED66C09A635B}" type="parTrans" cxnId="{C1436C21-5D6D-467B-B706-93433B316433}">
      <dgm:prSet/>
      <dgm:spPr/>
      <dgm:t>
        <a:bodyPr/>
        <a:lstStyle/>
        <a:p>
          <a:endParaRPr lang="en-US"/>
        </a:p>
      </dgm:t>
    </dgm:pt>
    <dgm:pt modelId="{4645D9F1-C735-4B55-BA21-21C545F244AF}" type="sibTrans" cxnId="{C1436C21-5D6D-467B-B706-93433B316433}">
      <dgm:prSet/>
      <dgm:spPr/>
      <dgm:t>
        <a:bodyPr/>
        <a:lstStyle/>
        <a:p>
          <a:endParaRPr lang="en-US"/>
        </a:p>
      </dgm:t>
    </dgm:pt>
    <dgm:pt modelId="{4099DBD5-2B04-47FB-A435-2231FFB3303B}">
      <dgm:prSet phldrT="[Text]" phldr="0"/>
      <dgm:spPr/>
      <dgm:t>
        <a:bodyPr/>
        <a:lstStyle/>
        <a:p>
          <a:pPr rtl="0">
            <a:defRPr b="1"/>
          </a:pPr>
          <a:r>
            <a:rPr lang="en-US" b="0">
              <a:latin typeface="Montserrat"/>
            </a:rPr>
            <a:t>April 7th 2025</a:t>
          </a:r>
        </a:p>
      </dgm:t>
    </dgm:pt>
    <dgm:pt modelId="{17410512-AC0C-464D-B994-4D93963CB41C}" type="parTrans" cxnId="{829C6F7C-34DF-4FE9-9910-5A7F613C70C8}">
      <dgm:prSet/>
      <dgm:spPr/>
      <dgm:t>
        <a:bodyPr/>
        <a:lstStyle/>
        <a:p>
          <a:endParaRPr lang="en-US"/>
        </a:p>
      </dgm:t>
    </dgm:pt>
    <dgm:pt modelId="{0781A55D-D8DB-48DC-A43D-8F26A545B32A}" type="sibTrans" cxnId="{829C6F7C-34DF-4FE9-9910-5A7F613C70C8}">
      <dgm:prSet/>
      <dgm:spPr/>
      <dgm:t>
        <a:bodyPr/>
        <a:lstStyle/>
        <a:p>
          <a:endParaRPr lang="en-US"/>
        </a:p>
      </dgm:t>
    </dgm:pt>
    <dgm:pt modelId="{B0D58519-2E00-44AD-A2B8-10E3C9217666}">
      <dgm:prSet phldr="0"/>
      <dgm:spPr/>
      <dgm:t>
        <a:bodyPr/>
        <a:lstStyle/>
        <a:p>
          <a:r>
            <a:rPr lang="en-US" b="0">
              <a:latin typeface="Montserrat"/>
            </a:rPr>
            <a:t>               Deadline</a:t>
          </a:r>
          <a:endParaRPr lang="en-US"/>
        </a:p>
      </dgm:t>
    </dgm:pt>
    <dgm:pt modelId="{F38AAA64-8E97-48A4-A44F-8BEFC9CD56E8}" type="parTrans" cxnId="{8C56AA66-6423-1F4D-A274-DF67AAF6B107}">
      <dgm:prSet/>
      <dgm:spPr/>
      <dgm:t>
        <a:bodyPr/>
        <a:lstStyle/>
        <a:p>
          <a:endParaRPr lang="en-US"/>
        </a:p>
      </dgm:t>
    </dgm:pt>
    <dgm:pt modelId="{CA639178-BAB0-44A0-A1D7-92A6466A50B3}" type="sibTrans" cxnId="{8C56AA66-6423-1F4D-A274-DF67AAF6B107}">
      <dgm:prSet/>
      <dgm:spPr/>
      <dgm:t>
        <a:bodyPr/>
        <a:lstStyle/>
        <a:p>
          <a:endParaRPr lang="en-US"/>
        </a:p>
      </dgm:t>
    </dgm:pt>
    <dgm:pt modelId="{EEA66B84-B1C5-46E1-8199-DAA2065D857D}">
      <dgm:prSet phldr="0"/>
      <dgm:spPr/>
      <dgm:t>
        <a:bodyPr/>
        <a:lstStyle/>
        <a:p>
          <a:r>
            <a:rPr lang="en-US" b="0">
              <a:latin typeface="Montserrat"/>
            </a:rPr>
            <a:t>           Member Start</a:t>
          </a:r>
          <a:endParaRPr lang="en-US"/>
        </a:p>
      </dgm:t>
    </dgm:pt>
    <dgm:pt modelId="{2352CB1B-0FC2-4AFF-853F-1B1175FA53F4}" type="parTrans" cxnId="{326C1EB5-828D-334D-8142-C7C6CAA29BEA}">
      <dgm:prSet/>
      <dgm:spPr/>
      <dgm:t>
        <a:bodyPr/>
        <a:lstStyle/>
        <a:p>
          <a:endParaRPr lang="en-US"/>
        </a:p>
      </dgm:t>
    </dgm:pt>
    <dgm:pt modelId="{D78BF60F-8BA0-4F0B-9667-D069A793EAAC}" type="sibTrans" cxnId="{326C1EB5-828D-334D-8142-C7C6CAA29BEA}">
      <dgm:prSet/>
      <dgm:spPr/>
      <dgm:t>
        <a:bodyPr/>
        <a:lstStyle/>
        <a:p>
          <a:endParaRPr lang="en-US"/>
        </a:p>
      </dgm:t>
    </dgm:pt>
    <dgm:pt modelId="{39DAB41B-3943-49AE-A0C9-EEA16429FB63}">
      <dgm:prSet phldr="0"/>
      <dgm:spPr/>
      <dgm:t>
        <a:bodyPr/>
        <a:lstStyle/>
        <a:p>
          <a:pPr rtl="0">
            <a:defRPr b="1"/>
          </a:pPr>
          <a:r>
            <a:rPr lang="en-US" b="0" dirty="0">
              <a:latin typeface="Montserrat"/>
            </a:rPr>
            <a:t>April 6th 2026</a:t>
          </a:r>
        </a:p>
      </dgm:t>
    </dgm:pt>
    <dgm:pt modelId="{EAE648E5-60F1-40CA-8E8F-EA6AE9DB049A}" type="parTrans" cxnId="{A67FEA92-A754-EB49-8192-08AC9798D373}">
      <dgm:prSet/>
      <dgm:spPr/>
      <dgm:t>
        <a:bodyPr/>
        <a:lstStyle/>
        <a:p>
          <a:endParaRPr lang="en-US"/>
        </a:p>
      </dgm:t>
    </dgm:pt>
    <dgm:pt modelId="{A3150CC7-BD73-4758-8A15-D471B5CBAAD2}" type="sibTrans" cxnId="{A67FEA92-A754-EB49-8192-08AC9798D373}">
      <dgm:prSet/>
      <dgm:spPr/>
      <dgm:t>
        <a:bodyPr/>
        <a:lstStyle/>
        <a:p>
          <a:endParaRPr lang="en-US"/>
        </a:p>
      </dgm:t>
    </dgm:pt>
    <dgm:pt modelId="{4704A7EE-65DD-4171-9DDB-7C15BA51E59E}">
      <dgm:prSet phldr="0"/>
      <dgm:spPr/>
      <dgm:t>
        <a:bodyPr/>
        <a:lstStyle/>
        <a:p>
          <a:r>
            <a:rPr lang="en-US" b="0">
              <a:latin typeface="Montserrat"/>
            </a:rPr>
            <a:t>   Service term concludes</a:t>
          </a:r>
        </a:p>
      </dgm:t>
    </dgm:pt>
    <dgm:pt modelId="{801BE86A-CB48-4A1E-9138-82330578892C}" type="parTrans" cxnId="{D663D703-BB57-4847-BE5E-22B0DD2637B7}">
      <dgm:prSet/>
      <dgm:spPr/>
      <dgm:t>
        <a:bodyPr/>
        <a:lstStyle/>
        <a:p>
          <a:endParaRPr lang="en-US"/>
        </a:p>
      </dgm:t>
    </dgm:pt>
    <dgm:pt modelId="{37CCF55C-DCD6-4320-9F3F-2454607A2201}" type="sibTrans" cxnId="{D663D703-BB57-4847-BE5E-22B0DD2637B7}">
      <dgm:prSet/>
      <dgm:spPr/>
      <dgm:t>
        <a:bodyPr/>
        <a:lstStyle/>
        <a:p>
          <a:endParaRPr lang="en-US"/>
        </a:p>
      </dgm:t>
    </dgm:pt>
    <dgm:pt modelId="{CC36A13B-FDB3-42BB-A88B-1C71BE0A49D4}" type="pres">
      <dgm:prSet presAssocID="{102557C0-F443-4EFF-AC08-325A4BC311F7}" presName="root" presStyleCnt="0">
        <dgm:presLayoutVars>
          <dgm:chMax/>
          <dgm:chPref/>
          <dgm:animLvl val="lvl"/>
        </dgm:presLayoutVars>
      </dgm:prSet>
      <dgm:spPr/>
    </dgm:pt>
    <dgm:pt modelId="{6A1928DB-DC01-4B05-A60D-28E8410DA3A3}" type="pres">
      <dgm:prSet presAssocID="{102557C0-F443-4EFF-AC08-325A4BC311F7}"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30A03426-F94D-425A-A59A-E43001FB9801}" type="pres">
      <dgm:prSet presAssocID="{102557C0-F443-4EFF-AC08-325A4BC311F7}" presName="nodes" presStyleCnt="0">
        <dgm:presLayoutVars>
          <dgm:chMax/>
          <dgm:chPref/>
          <dgm:animLvl val="lvl"/>
        </dgm:presLayoutVars>
      </dgm:prSet>
      <dgm:spPr/>
    </dgm:pt>
    <dgm:pt modelId="{E1CF1320-63FD-421B-B2D6-544C86B11F18}" type="pres">
      <dgm:prSet presAssocID="{7EFCE1F9-EDA8-430B-927F-FB9DFDBC19F8}" presName="composite" presStyleCnt="0"/>
      <dgm:spPr/>
    </dgm:pt>
    <dgm:pt modelId="{6FB036D9-E9C9-4F1F-8668-3ECA45E90BB0}" type="pres">
      <dgm:prSet presAssocID="{7EFCE1F9-EDA8-430B-927F-FB9DFDBC19F8}" presName="L1TextContainer" presStyleLbl="revTx" presStyleIdx="0" presStyleCnt="4">
        <dgm:presLayoutVars>
          <dgm:chMax val="1"/>
          <dgm:chPref val="1"/>
          <dgm:bulletEnabled val="1"/>
        </dgm:presLayoutVars>
      </dgm:prSet>
      <dgm:spPr/>
    </dgm:pt>
    <dgm:pt modelId="{1876A22F-81AF-457E-829B-F19F7913C67B}" type="pres">
      <dgm:prSet presAssocID="{7EFCE1F9-EDA8-430B-927F-FB9DFDBC19F8}" presName="L2TextContainerWrapper" presStyleCnt="0">
        <dgm:presLayoutVars>
          <dgm:chMax val="0"/>
          <dgm:chPref val="0"/>
          <dgm:bulletEnabled val="1"/>
        </dgm:presLayoutVars>
      </dgm:prSet>
      <dgm:spPr/>
    </dgm:pt>
    <dgm:pt modelId="{4B501676-2770-449E-8F9B-CDFEE26B247C}" type="pres">
      <dgm:prSet presAssocID="{7EFCE1F9-EDA8-430B-927F-FB9DFDBC19F8}" presName="L2TextContainer" presStyleLbl="bgAcc1" presStyleIdx="0" presStyleCnt="4"/>
      <dgm:spPr/>
    </dgm:pt>
    <dgm:pt modelId="{981703AD-04B9-4113-8EED-6E2F1BE8FD05}" type="pres">
      <dgm:prSet presAssocID="{7EFCE1F9-EDA8-430B-927F-FB9DFDBC19F8}" presName="FlexibleEmptyPlaceHolder" presStyleCnt="0"/>
      <dgm:spPr/>
    </dgm:pt>
    <dgm:pt modelId="{49A6926F-4D88-47B7-A7AD-4BC4266BC242}" type="pres">
      <dgm:prSet presAssocID="{7EFCE1F9-EDA8-430B-927F-FB9DFDBC19F8}"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6B9F8B51-4781-4BEA-96DE-0BDD7152DCD5}" type="pres">
      <dgm:prSet presAssocID="{7EFCE1F9-EDA8-430B-927F-FB9DFDBC19F8}" presName="ConnectorPoint" presStyleLbl="alignNode1" presStyleIdx="0" presStyleCnt="4"/>
      <dgm:spPr/>
    </dgm:pt>
    <dgm:pt modelId="{DB1D6BDD-90F0-4195-AC30-F64F8CBA0F9E}" type="pres">
      <dgm:prSet presAssocID="{7EFCE1F9-EDA8-430B-927F-FB9DFDBC19F8}" presName="EmptyPlaceHolder" presStyleCnt="0"/>
      <dgm:spPr/>
    </dgm:pt>
    <dgm:pt modelId="{BF82F487-DE57-435B-B6C0-FB05D40F8833}" type="pres">
      <dgm:prSet presAssocID="{BEC30C27-8FF1-421A-9C5C-8D7C94031D9A}" presName="spaceBetweenRectangles" presStyleCnt="0"/>
      <dgm:spPr/>
    </dgm:pt>
    <dgm:pt modelId="{14526D0C-D6F4-4664-9BCD-3192EB30DAD7}" type="pres">
      <dgm:prSet presAssocID="{1FC0C160-DD77-467E-ADF4-562ED13A8C5D}" presName="composite" presStyleCnt="0"/>
      <dgm:spPr/>
    </dgm:pt>
    <dgm:pt modelId="{771298BD-A5BE-4760-8551-CA300C1518A0}" type="pres">
      <dgm:prSet presAssocID="{1FC0C160-DD77-467E-ADF4-562ED13A8C5D}" presName="L1TextContainer" presStyleLbl="revTx" presStyleIdx="1" presStyleCnt="4">
        <dgm:presLayoutVars>
          <dgm:chMax val="1"/>
          <dgm:chPref val="1"/>
          <dgm:bulletEnabled val="1"/>
        </dgm:presLayoutVars>
      </dgm:prSet>
      <dgm:spPr/>
    </dgm:pt>
    <dgm:pt modelId="{55566829-89A1-4A38-BA79-4EB6402867BB}" type="pres">
      <dgm:prSet presAssocID="{1FC0C160-DD77-467E-ADF4-562ED13A8C5D}" presName="L2TextContainerWrapper" presStyleCnt="0">
        <dgm:presLayoutVars>
          <dgm:chMax val="0"/>
          <dgm:chPref val="0"/>
          <dgm:bulletEnabled val="1"/>
        </dgm:presLayoutVars>
      </dgm:prSet>
      <dgm:spPr/>
    </dgm:pt>
    <dgm:pt modelId="{8D9D6D9D-E9A2-49BC-A943-7DCE84282FF6}" type="pres">
      <dgm:prSet presAssocID="{1FC0C160-DD77-467E-ADF4-562ED13A8C5D}" presName="L2TextContainer" presStyleLbl="bgAcc1" presStyleIdx="1" presStyleCnt="4"/>
      <dgm:spPr/>
    </dgm:pt>
    <dgm:pt modelId="{AFD8CE04-244D-4CF3-900B-3954EE091E88}" type="pres">
      <dgm:prSet presAssocID="{1FC0C160-DD77-467E-ADF4-562ED13A8C5D}" presName="FlexibleEmptyPlaceHolder" presStyleCnt="0"/>
      <dgm:spPr/>
    </dgm:pt>
    <dgm:pt modelId="{5E5CC476-A863-424F-8E6A-44586AC31CD9}" type="pres">
      <dgm:prSet presAssocID="{1FC0C160-DD77-467E-ADF4-562ED13A8C5D}"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F927A9C9-4F36-4090-A2C7-35E6DD81BF67}" type="pres">
      <dgm:prSet presAssocID="{1FC0C160-DD77-467E-ADF4-562ED13A8C5D}" presName="ConnectorPoint" presStyleLbl="alignNode1" presStyleIdx="1" presStyleCnt="4"/>
      <dgm:spPr/>
    </dgm:pt>
    <dgm:pt modelId="{008E9F5F-6DDF-4B80-AB44-E8C40FD57910}" type="pres">
      <dgm:prSet presAssocID="{1FC0C160-DD77-467E-ADF4-562ED13A8C5D}" presName="EmptyPlaceHolder" presStyleCnt="0"/>
      <dgm:spPr/>
    </dgm:pt>
    <dgm:pt modelId="{28C12C5A-D55A-4688-BE20-91ACEB18EAFF}" type="pres">
      <dgm:prSet presAssocID="{1E853574-FBB3-4168-8B05-1FF255F7EF1B}" presName="spaceBetweenRectangles" presStyleCnt="0"/>
      <dgm:spPr/>
    </dgm:pt>
    <dgm:pt modelId="{507BD48A-F579-4DEC-A606-F9A7B4EF7DE5}" type="pres">
      <dgm:prSet presAssocID="{4099DBD5-2B04-47FB-A435-2231FFB3303B}" presName="composite" presStyleCnt="0"/>
      <dgm:spPr/>
    </dgm:pt>
    <dgm:pt modelId="{C13ECE04-F430-40B3-8A0C-D01D6AD07C27}" type="pres">
      <dgm:prSet presAssocID="{4099DBD5-2B04-47FB-A435-2231FFB3303B}" presName="L1TextContainer" presStyleLbl="revTx" presStyleIdx="2" presStyleCnt="4">
        <dgm:presLayoutVars>
          <dgm:chMax val="1"/>
          <dgm:chPref val="1"/>
          <dgm:bulletEnabled val="1"/>
        </dgm:presLayoutVars>
      </dgm:prSet>
      <dgm:spPr/>
    </dgm:pt>
    <dgm:pt modelId="{0158A015-FD8B-4E5C-8092-43D4495A3397}" type="pres">
      <dgm:prSet presAssocID="{4099DBD5-2B04-47FB-A435-2231FFB3303B}" presName="L2TextContainerWrapper" presStyleCnt="0">
        <dgm:presLayoutVars>
          <dgm:chMax val="0"/>
          <dgm:chPref val="0"/>
          <dgm:bulletEnabled val="1"/>
        </dgm:presLayoutVars>
      </dgm:prSet>
      <dgm:spPr/>
    </dgm:pt>
    <dgm:pt modelId="{8FD65733-C9B5-4219-8C0E-42C9C83909B6}" type="pres">
      <dgm:prSet presAssocID="{4099DBD5-2B04-47FB-A435-2231FFB3303B}" presName="L2TextContainer" presStyleLbl="bgAcc1" presStyleIdx="2" presStyleCnt="4"/>
      <dgm:spPr/>
    </dgm:pt>
    <dgm:pt modelId="{BC65B883-0E05-4FC0-8DF3-0845B6383014}" type="pres">
      <dgm:prSet presAssocID="{4099DBD5-2B04-47FB-A435-2231FFB3303B}" presName="FlexibleEmptyPlaceHolder" presStyleCnt="0"/>
      <dgm:spPr/>
    </dgm:pt>
    <dgm:pt modelId="{F817BE4D-2CB4-4231-88C1-F55038D4499D}" type="pres">
      <dgm:prSet presAssocID="{4099DBD5-2B04-47FB-A435-2231FFB3303B}"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46CEA706-89CB-4C54-B756-8580FC4BCDFB}" type="pres">
      <dgm:prSet presAssocID="{4099DBD5-2B04-47FB-A435-2231FFB3303B}" presName="ConnectorPoint" presStyleLbl="alignNode1" presStyleIdx="2" presStyleCnt="4"/>
      <dgm:spPr/>
    </dgm:pt>
    <dgm:pt modelId="{D0ADE4E9-0BF1-439B-8B07-5D288E29F298}" type="pres">
      <dgm:prSet presAssocID="{4099DBD5-2B04-47FB-A435-2231FFB3303B}" presName="EmptyPlaceHolder" presStyleCnt="0"/>
      <dgm:spPr/>
    </dgm:pt>
    <dgm:pt modelId="{AD3CEA71-2EA1-4839-AAF4-AD4F48B2E493}" type="pres">
      <dgm:prSet presAssocID="{0781A55D-D8DB-48DC-A43D-8F26A545B32A}" presName="spaceBetweenRectangles" presStyleCnt="0"/>
      <dgm:spPr/>
    </dgm:pt>
    <dgm:pt modelId="{00C12D71-3D2A-4DED-8BFE-40D9A9353419}" type="pres">
      <dgm:prSet presAssocID="{39DAB41B-3943-49AE-A0C9-EEA16429FB63}" presName="composite" presStyleCnt="0"/>
      <dgm:spPr/>
    </dgm:pt>
    <dgm:pt modelId="{889AEB1B-EB02-4FCE-8934-51394FEA4472}" type="pres">
      <dgm:prSet presAssocID="{39DAB41B-3943-49AE-A0C9-EEA16429FB63}" presName="L1TextContainer" presStyleLbl="revTx" presStyleIdx="3" presStyleCnt="4">
        <dgm:presLayoutVars>
          <dgm:chMax val="1"/>
          <dgm:chPref val="1"/>
          <dgm:bulletEnabled val="1"/>
        </dgm:presLayoutVars>
      </dgm:prSet>
      <dgm:spPr/>
    </dgm:pt>
    <dgm:pt modelId="{12D443F1-61C0-4444-8E87-35F3077BBDF0}" type="pres">
      <dgm:prSet presAssocID="{39DAB41B-3943-49AE-A0C9-EEA16429FB63}" presName="L2TextContainerWrapper" presStyleCnt="0">
        <dgm:presLayoutVars>
          <dgm:chMax val="0"/>
          <dgm:chPref val="0"/>
          <dgm:bulletEnabled val="1"/>
        </dgm:presLayoutVars>
      </dgm:prSet>
      <dgm:spPr/>
    </dgm:pt>
    <dgm:pt modelId="{49B78AB1-15A5-4EF4-8CE9-F6F6FAB11112}" type="pres">
      <dgm:prSet presAssocID="{39DAB41B-3943-49AE-A0C9-EEA16429FB63}" presName="L2TextContainer" presStyleLbl="bgAcc1" presStyleIdx="3" presStyleCnt="4"/>
      <dgm:spPr/>
    </dgm:pt>
    <dgm:pt modelId="{5081125A-A9D9-4804-AD01-D6EEA00DA800}" type="pres">
      <dgm:prSet presAssocID="{39DAB41B-3943-49AE-A0C9-EEA16429FB63}" presName="FlexibleEmptyPlaceHolder" presStyleCnt="0"/>
      <dgm:spPr/>
    </dgm:pt>
    <dgm:pt modelId="{A6F714C2-EA09-47C7-8BE5-12E0FEA1B0E6}" type="pres">
      <dgm:prSet presAssocID="{39DAB41B-3943-49AE-A0C9-EEA16429FB63}"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4CA6E3B6-A43A-455B-9BF0-5D2B07993E57}" type="pres">
      <dgm:prSet presAssocID="{39DAB41B-3943-49AE-A0C9-EEA16429FB63}" presName="ConnectorPoint" presStyleLbl="alignNode1" presStyleIdx="3" presStyleCnt="4"/>
      <dgm:spPr/>
    </dgm:pt>
    <dgm:pt modelId="{3232EA77-520D-4849-B562-4E47C15F56F2}" type="pres">
      <dgm:prSet presAssocID="{39DAB41B-3943-49AE-A0C9-EEA16429FB63}" presName="EmptyPlaceHolder" presStyleCnt="0"/>
      <dgm:spPr/>
    </dgm:pt>
  </dgm:ptLst>
  <dgm:cxnLst>
    <dgm:cxn modelId="{E7858400-5D35-49BB-8F57-1F60D3ACF5B2}" type="presOf" srcId="{39DAB41B-3943-49AE-A0C9-EEA16429FB63}" destId="{889AEB1B-EB02-4FCE-8934-51394FEA4472}" srcOrd="0" destOrd="0" presId="urn:microsoft.com/office/officeart/2016/7/layout/BasicTimeline"/>
    <dgm:cxn modelId="{D663D703-BB57-4847-BE5E-22B0DD2637B7}" srcId="{39DAB41B-3943-49AE-A0C9-EEA16429FB63}" destId="{4704A7EE-65DD-4171-9DDB-7C15BA51E59E}" srcOrd="0" destOrd="0" parTransId="{801BE86A-CB48-4A1E-9138-82330578892C}" sibTransId="{37CCF55C-DCD6-4320-9F3F-2454607A2201}"/>
    <dgm:cxn modelId="{C1436C21-5D6D-467B-B706-93433B316433}" srcId="{1FC0C160-DD77-467E-ADF4-562ED13A8C5D}" destId="{3F69E7D7-EAB6-4791-9097-59AE35CA90E2}" srcOrd="0" destOrd="0" parTransId="{EFD653DE-0FC7-4AB7-B287-ED66C09A635B}" sibTransId="{4645D9F1-C735-4B55-BA21-21C545F244AF}"/>
    <dgm:cxn modelId="{2EB9DB31-D6BF-4662-9F23-44160B7E6996}" type="presOf" srcId="{102557C0-F443-4EFF-AC08-325A4BC311F7}" destId="{CC36A13B-FDB3-42BB-A88B-1C71BE0A49D4}" srcOrd="0" destOrd="0" presId="urn:microsoft.com/office/officeart/2016/7/layout/BasicTimeline"/>
    <dgm:cxn modelId="{ABC01C42-FFFF-48BE-9258-5BA84A41E241}" type="presOf" srcId="{4099DBD5-2B04-47FB-A435-2231FFB3303B}" destId="{C13ECE04-F430-40B3-8A0C-D01D6AD07C27}" srcOrd="0" destOrd="0" presId="urn:microsoft.com/office/officeart/2016/7/layout/BasicTimeline"/>
    <dgm:cxn modelId="{8C56AA66-6423-1F4D-A274-DF67AAF6B107}" srcId="{1FC0C160-DD77-467E-ADF4-562ED13A8C5D}" destId="{B0D58519-2E00-44AD-A2B8-10E3C9217666}" srcOrd="1" destOrd="0" parTransId="{F38AAA64-8E97-48A4-A44F-8BEFC9CD56E8}" sibTransId="{CA639178-BAB0-44A0-A1D7-92A6466A50B3}"/>
    <dgm:cxn modelId="{AE03CB68-7097-4848-ABE3-67A269DA60E4}" type="presOf" srcId="{4704A7EE-65DD-4171-9DDB-7C15BA51E59E}" destId="{49B78AB1-15A5-4EF4-8CE9-F6F6FAB11112}" srcOrd="0" destOrd="0" presId="urn:microsoft.com/office/officeart/2016/7/layout/BasicTimeline"/>
    <dgm:cxn modelId="{F2715249-4FD0-44C9-AA76-0B90E743C343}" srcId="{102557C0-F443-4EFF-AC08-325A4BC311F7}" destId="{1FC0C160-DD77-467E-ADF4-562ED13A8C5D}" srcOrd="1" destOrd="0" parTransId="{88199F24-2D52-4A0F-9B2C-43CF1E4B6401}" sibTransId="{1E853574-FBB3-4168-8B05-1FF255F7EF1B}"/>
    <dgm:cxn modelId="{F003E86D-888C-4EFA-BBCE-22C43B664E2E}" type="presOf" srcId="{3F69E7D7-EAB6-4791-9097-59AE35CA90E2}" destId="{8D9D6D9D-E9A2-49BC-A943-7DCE84282FF6}" srcOrd="0" destOrd="0" presId="urn:microsoft.com/office/officeart/2016/7/layout/BasicTimeline"/>
    <dgm:cxn modelId="{93E61C6E-808C-466D-9D2C-1C7B151B31BA}" type="presOf" srcId="{7EFCE1F9-EDA8-430B-927F-FB9DFDBC19F8}" destId="{6FB036D9-E9C9-4F1F-8668-3ECA45E90BB0}" srcOrd="0" destOrd="0" presId="urn:microsoft.com/office/officeart/2016/7/layout/BasicTimeline"/>
    <dgm:cxn modelId="{829C6F7C-34DF-4FE9-9910-5A7F613C70C8}" srcId="{102557C0-F443-4EFF-AC08-325A4BC311F7}" destId="{4099DBD5-2B04-47FB-A435-2231FFB3303B}" srcOrd="2" destOrd="0" parTransId="{17410512-AC0C-464D-B994-4D93963CB41C}" sibTransId="{0781A55D-D8DB-48DC-A43D-8F26A545B32A}"/>
    <dgm:cxn modelId="{6E9BCE7C-26AE-4867-AC7F-9388B70780EB}" type="presOf" srcId="{1FC0C160-DD77-467E-ADF4-562ED13A8C5D}" destId="{771298BD-A5BE-4760-8551-CA300C1518A0}" srcOrd="0" destOrd="0" presId="urn:microsoft.com/office/officeart/2016/7/layout/BasicTimeline"/>
    <dgm:cxn modelId="{CE91FF7C-2641-4891-A32B-E5A81522F980}" type="presOf" srcId="{EEA66B84-B1C5-46E1-8199-DAA2065D857D}" destId="{8FD65733-C9B5-4219-8C0E-42C9C83909B6}" srcOrd="0" destOrd="0" presId="urn:microsoft.com/office/officeart/2016/7/layout/BasicTimeline"/>
    <dgm:cxn modelId="{A67FEA92-A754-EB49-8192-08AC9798D373}" srcId="{102557C0-F443-4EFF-AC08-325A4BC311F7}" destId="{39DAB41B-3943-49AE-A0C9-EEA16429FB63}" srcOrd="3" destOrd="0" parTransId="{EAE648E5-60F1-40CA-8E8F-EA6AE9DB049A}" sibTransId="{A3150CC7-BD73-4758-8A15-D471B5CBAAD2}"/>
    <dgm:cxn modelId="{326C1EB5-828D-334D-8142-C7C6CAA29BEA}" srcId="{4099DBD5-2B04-47FB-A435-2231FFB3303B}" destId="{EEA66B84-B1C5-46E1-8199-DAA2065D857D}" srcOrd="0" destOrd="0" parTransId="{2352CB1B-0FC2-4AFF-853F-1B1175FA53F4}" sibTransId="{D78BF60F-8BA0-4F0B-9667-D069A793EAAC}"/>
    <dgm:cxn modelId="{F3E2A5B8-A6E4-4334-9D64-35E731CE2261}" type="presOf" srcId="{467E2F60-9465-43C0-ADBF-481741E5DF1C}" destId="{4B501676-2770-449E-8F9B-CDFEE26B247C}" srcOrd="0" destOrd="0" presId="urn:microsoft.com/office/officeart/2016/7/layout/BasicTimeline"/>
    <dgm:cxn modelId="{725AD7F7-A88E-41B8-A2BF-3C4F1BC3CE9E}" srcId="{102557C0-F443-4EFF-AC08-325A4BC311F7}" destId="{7EFCE1F9-EDA8-430B-927F-FB9DFDBC19F8}" srcOrd="0" destOrd="0" parTransId="{17E35390-3052-4C0A-B7B7-75CC0E4E126B}" sibTransId="{BEC30C27-8FF1-421A-9C5C-8D7C94031D9A}"/>
    <dgm:cxn modelId="{D9B101FB-4F9E-4B14-9372-D33642278D76}" srcId="{7EFCE1F9-EDA8-430B-927F-FB9DFDBC19F8}" destId="{467E2F60-9465-43C0-ADBF-481741E5DF1C}" srcOrd="0" destOrd="0" parTransId="{ACBE5A42-F1E9-4F1D-AFB3-2E29928902EB}" sibTransId="{64EC4E68-7E82-4AEE-994A-D20139E65EEF}"/>
    <dgm:cxn modelId="{F1658AFF-2BD3-49F1-B7A1-733C59E7DA6F}" type="presOf" srcId="{B0D58519-2E00-44AD-A2B8-10E3C9217666}" destId="{8D9D6D9D-E9A2-49BC-A943-7DCE84282FF6}" srcOrd="0" destOrd="1" presId="urn:microsoft.com/office/officeart/2016/7/layout/BasicTimeline"/>
    <dgm:cxn modelId="{B75C8C21-3911-499B-9E34-800D3D2EC2D5}" type="presParOf" srcId="{CC36A13B-FDB3-42BB-A88B-1C71BE0A49D4}" destId="{6A1928DB-DC01-4B05-A60D-28E8410DA3A3}" srcOrd="0" destOrd="0" presId="urn:microsoft.com/office/officeart/2016/7/layout/BasicTimeline"/>
    <dgm:cxn modelId="{55B7DB6E-01FB-4CA2-94F2-27C68FA9D000}" type="presParOf" srcId="{CC36A13B-FDB3-42BB-A88B-1C71BE0A49D4}" destId="{30A03426-F94D-425A-A59A-E43001FB9801}" srcOrd="1" destOrd="0" presId="urn:microsoft.com/office/officeart/2016/7/layout/BasicTimeline"/>
    <dgm:cxn modelId="{2DC1CD48-ACCC-46B9-9E64-99B2C739925B}" type="presParOf" srcId="{30A03426-F94D-425A-A59A-E43001FB9801}" destId="{E1CF1320-63FD-421B-B2D6-544C86B11F18}" srcOrd="0" destOrd="0" presId="urn:microsoft.com/office/officeart/2016/7/layout/BasicTimeline"/>
    <dgm:cxn modelId="{3AD786A0-F02B-4271-A069-1E9682D66265}" type="presParOf" srcId="{E1CF1320-63FD-421B-B2D6-544C86B11F18}" destId="{6FB036D9-E9C9-4F1F-8668-3ECA45E90BB0}" srcOrd="0" destOrd="0" presId="urn:microsoft.com/office/officeart/2016/7/layout/BasicTimeline"/>
    <dgm:cxn modelId="{57CD8065-F38D-4338-BD19-0A2598DBC9BE}" type="presParOf" srcId="{E1CF1320-63FD-421B-B2D6-544C86B11F18}" destId="{1876A22F-81AF-457E-829B-F19F7913C67B}" srcOrd="1" destOrd="0" presId="urn:microsoft.com/office/officeart/2016/7/layout/BasicTimeline"/>
    <dgm:cxn modelId="{6B4BA1A7-BDA7-435F-B482-8B80A2A0ED87}" type="presParOf" srcId="{1876A22F-81AF-457E-829B-F19F7913C67B}" destId="{4B501676-2770-449E-8F9B-CDFEE26B247C}" srcOrd="0" destOrd="0" presId="urn:microsoft.com/office/officeart/2016/7/layout/BasicTimeline"/>
    <dgm:cxn modelId="{7792049C-60D9-490A-95CD-C6AEB5A259FC}" type="presParOf" srcId="{1876A22F-81AF-457E-829B-F19F7913C67B}" destId="{981703AD-04B9-4113-8EED-6E2F1BE8FD05}" srcOrd="1" destOrd="0" presId="urn:microsoft.com/office/officeart/2016/7/layout/BasicTimeline"/>
    <dgm:cxn modelId="{D269DB91-DE11-46C7-8129-E46F07201CA3}" type="presParOf" srcId="{E1CF1320-63FD-421B-B2D6-544C86B11F18}" destId="{49A6926F-4D88-47B7-A7AD-4BC4266BC242}" srcOrd="2" destOrd="0" presId="urn:microsoft.com/office/officeart/2016/7/layout/BasicTimeline"/>
    <dgm:cxn modelId="{12BCAC93-9452-4A2D-8440-F18D461E06E5}" type="presParOf" srcId="{E1CF1320-63FD-421B-B2D6-544C86B11F18}" destId="{6B9F8B51-4781-4BEA-96DE-0BDD7152DCD5}" srcOrd="3" destOrd="0" presId="urn:microsoft.com/office/officeart/2016/7/layout/BasicTimeline"/>
    <dgm:cxn modelId="{45083547-0FF5-4AF4-B2A8-F33E806A9BE4}" type="presParOf" srcId="{E1CF1320-63FD-421B-B2D6-544C86B11F18}" destId="{DB1D6BDD-90F0-4195-AC30-F64F8CBA0F9E}" srcOrd="4" destOrd="0" presId="urn:microsoft.com/office/officeart/2016/7/layout/BasicTimeline"/>
    <dgm:cxn modelId="{581B1A93-BD6B-4B5C-B8C3-0A929EC1CDDA}" type="presParOf" srcId="{30A03426-F94D-425A-A59A-E43001FB9801}" destId="{BF82F487-DE57-435B-B6C0-FB05D40F8833}" srcOrd="1" destOrd="0" presId="urn:microsoft.com/office/officeart/2016/7/layout/BasicTimeline"/>
    <dgm:cxn modelId="{6DE96246-EF92-46DE-94E8-8F42ED58D889}" type="presParOf" srcId="{30A03426-F94D-425A-A59A-E43001FB9801}" destId="{14526D0C-D6F4-4664-9BCD-3192EB30DAD7}" srcOrd="2" destOrd="0" presId="urn:microsoft.com/office/officeart/2016/7/layout/BasicTimeline"/>
    <dgm:cxn modelId="{BCB9AC65-07F2-4991-A9CA-ABF79141C311}" type="presParOf" srcId="{14526D0C-D6F4-4664-9BCD-3192EB30DAD7}" destId="{771298BD-A5BE-4760-8551-CA300C1518A0}" srcOrd="0" destOrd="0" presId="urn:microsoft.com/office/officeart/2016/7/layout/BasicTimeline"/>
    <dgm:cxn modelId="{F70B4117-0197-428E-92DC-604FA4A8F97D}" type="presParOf" srcId="{14526D0C-D6F4-4664-9BCD-3192EB30DAD7}" destId="{55566829-89A1-4A38-BA79-4EB6402867BB}" srcOrd="1" destOrd="0" presId="urn:microsoft.com/office/officeart/2016/7/layout/BasicTimeline"/>
    <dgm:cxn modelId="{BBDAAE00-84B2-41E1-B587-59F0BBEF5DAF}" type="presParOf" srcId="{55566829-89A1-4A38-BA79-4EB6402867BB}" destId="{8D9D6D9D-E9A2-49BC-A943-7DCE84282FF6}" srcOrd="0" destOrd="0" presId="urn:microsoft.com/office/officeart/2016/7/layout/BasicTimeline"/>
    <dgm:cxn modelId="{5631B6E0-BEDF-4226-9C0D-FA623ED62AB1}" type="presParOf" srcId="{55566829-89A1-4A38-BA79-4EB6402867BB}" destId="{AFD8CE04-244D-4CF3-900B-3954EE091E88}" srcOrd="1" destOrd="0" presId="urn:microsoft.com/office/officeart/2016/7/layout/BasicTimeline"/>
    <dgm:cxn modelId="{703A7965-D796-4E69-9755-409685F8AF27}" type="presParOf" srcId="{14526D0C-D6F4-4664-9BCD-3192EB30DAD7}" destId="{5E5CC476-A863-424F-8E6A-44586AC31CD9}" srcOrd="2" destOrd="0" presId="urn:microsoft.com/office/officeart/2016/7/layout/BasicTimeline"/>
    <dgm:cxn modelId="{AC3D69F0-91DF-41F9-8F90-43B6E6F31D26}" type="presParOf" srcId="{14526D0C-D6F4-4664-9BCD-3192EB30DAD7}" destId="{F927A9C9-4F36-4090-A2C7-35E6DD81BF67}" srcOrd="3" destOrd="0" presId="urn:microsoft.com/office/officeart/2016/7/layout/BasicTimeline"/>
    <dgm:cxn modelId="{3E7D314C-810E-4B79-BACD-C3F3DC25BA6D}" type="presParOf" srcId="{14526D0C-D6F4-4664-9BCD-3192EB30DAD7}" destId="{008E9F5F-6DDF-4B80-AB44-E8C40FD57910}" srcOrd="4" destOrd="0" presId="urn:microsoft.com/office/officeart/2016/7/layout/BasicTimeline"/>
    <dgm:cxn modelId="{3F1F8390-8250-451E-A5BD-CC098CC8235F}" type="presParOf" srcId="{30A03426-F94D-425A-A59A-E43001FB9801}" destId="{28C12C5A-D55A-4688-BE20-91ACEB18EAFF}" srcOrd="3" destOrd="0" presId="urn:microsoft.com/office/officeart/2016/7/layout/BasicTimeline"/>
    <dgm:cxn modelId="{0C2E27F5-598D-4333-AE2B-9E593A006D0E}" type="presParOf" srcId="{30A03426-F94D-425A-A59A-E43001FB9801}" destId="{507BD48A-F579-4DEC-A606-F9A7B4EF7DE5}" srcOrd="4" destOrd="0" presId="urn:microsoft.com/office/officeart/2016/7/layout/BasicTimeline"/>
    <dgm:cxn modelId="{6F66A14F-5678-4223-84D6-64F451ACA210}" type="presParOf" srcId="{507BD48A-F579-4DEC-A606-F9A7B4EF7DE5}" destId="{C13ECE04-F430-40B3-8A0C-D01D6AD07C27}" srcOrd="0" destOrd="0" presId="urn:microsoft.com/office/officeart/2016/7/layout/BasicTimeline"/>
    <dgm:cxn modelId="{834BDED4-77E0-4200-B3E2-371B13ABF1F2}" type="presParOf" srcId="{507BD48A-F579-4DEC-A606-F9A7B4EF7DE5}" destId="{0158A015-FD8B-4E5C-8092-43D4495A3397}" srcOrd="1" destOrd="0" presId="urn:microsoft.com/office/officeart/2016/7/layout/BasicTimeline"/>
    <dgm:cxn modelId="{FD1243D6-FAF0-42E8-8626-7AE5281DFCD1}" type="presParOf" srcId="{0158A015-FD8B-4E5C-8092-43D4495A3397}" destId="{8FD65733-C9B5-4219-8C0E-42C9C83909B6}" srcOrd="0" destOrd="0" presId="urn:microsoft.com/office/officeart/2016/7/layout/BasicTimeline"/>
    <dgm:cxn modelId="{BB29533E-9D19-4C86-B376-97F3BD37F5AA}" type="presParOf" srcId="{0158A015-FD8B-4E5C-8092-43D4495A3397}" destId="{BC65B883-0E05-4FC0-8DF3-0845B6383014}" srcOrd="1" destOrd="0" presId="urn:microsoft.com/office/officeart/2016/7/layout/BasicTimeline"/>
    <dgm:cxn modelId="{3C6B2FB6-6C5F-46C4-822A-B3BD6C7787FD}" type="presParOf" srcId="{507BD48A-F579-4DEC-A606-F9A7B4EF7DE5}" destId="{F817BE4D-2CB4-4231-88C1-F55038D4499D}" srcOrd="2" destOrd="0" presId="urn:microsoft.com/office/officeart/2016/7/layout/BasicTimeline"/>
    <dgm:cxn modelId="{0C0B0CEA-A719-4CAA-AEC3-99381CB2BCF4}" type="presParOf" srcId="{507BD48A-F579-4DEC-A606-F9A7B4EF7DE5}" destId="{46CEA706-89CB-4C54-B756-8580FC4BCDFB}" srcOrd="3" destOrd="0" presId="urn:microsoft.com/office/officeart/2016/7/layout/BasicTimeline"/>
    <dgm:cxn modelId="{87D554E6-A9D2-456B-96CF-C08506D13E55}" type="presParOf" srcId="{507BD48A-F579-4DEC-A606-F9A7B4EF7DE5}" destId="{D0ADE4E9-0BF1-439B-8B07-5D288E29F298}" srcOrd="4" destOrd="0" presId="urn:microsoft.com/office/officeart/2016/7/layout/BasicTimeline"/>
    <dgm:cxn modelId="{2E518F0E-B3AC-41C3-B891-BDB603848DF3}" type="presParOf" srcId="{30A03426-F94D-425A-A59A-E43001FB9801}" destId="{AD3CEA71-2EA1-4839-AAF4-AD4F48B2E493}" srcOrd="5" destOrd="0" presId="urn:microsoft.com/office/officeart/2016/7/layout/BasicTimeline"/>
    <dgm:cxn modelId="{59EA10A8-7439-4DE3-A16B-DB2CA3E68A02}" type="presParOf" srcId="{30A03426-F94D-425A-A59A-E43001FB9801}" destId="{00C12D71-3D2A-4DED-8BFE-40D9A9353419}" srcOrd="6" destOrd="0" presId="urn:microsoft.com/office/officeart/2016/7/layout/BasicTimeline"/>
    <dgm:cxn modelId="{080A774E-02CB-442A-A104-517648FB1229}" type="presParOf" srcId="{00C12D71-3D2A-4DED-8BFE-40D9A9353419}" destId="{889AEB1B-EB02-4FCE-8934-51394FEA4472}" srcOrd="0" destOrd="0" presId="urn:microsoft.com/office/officeart/2016/7/layout/BasicTimeline"/>
    <dgm:cxn modelId="{5AF99F99-F209-415E-9913-A85337277E84}" type="presParOf" srcId="{00C12D71-3D2A-4DED-8BFE-40D9A9353419}" destId="{12D443F1-61C0-4444-8E87-35F3077BBDF0}" srcOrd="1" destOrd="0" presId="urn:microsoft.com/office/officeart/2016/7/layout/BasicTimeline"/>
    <dgm:cxn modelId="{AAD80D47-83A1-4ED3-97BF-B4B9ABFBD61E}" type="presParOf" srcId="{12D443F1-61C0-4444-8E87-35F3077BBDF0}" destId="{49B78AB1-15A5-4EF4-8CE9-F6F6FAB11112}" srcOrd="0" destOrd="0" presId="urn:microsoft.com/office/officeart/2016/7/layout/BasicTimeline"/>
    <dgm:cxn modelId="{624A3A2D-5FD0-472B-A5EF-B56A44B32714}" type="presParOf" srcId="{12D443F1-61C0-4444-8E87-35F3077BBDF0}" destId="{5081125A-A9D9-4804-AD01-D6EEA00DA800}" srcOrd="1" destOrd="0" presId="urn:microsoft.com/office/officeart/2016/7/layout/BasicTimeline"/>
    <dgm:cxn modelId="{E461E9EA-A3B5-4788-AB8E-387FA5E5E0FA}" type="presParOf" srcId="{00C12D71-3D2A-4DED-8BFE-40D9A9353419}" destId="{A6F714C2-EA09-47C7-8BE5-12E0FEA1B0E6}" srcOrd="2" destOrd="0" presId="urn:microsoft.com/office/officeart/2016/7/layout/BasicTimeline"/>
    <dgm:cxn modelId="{7E941D4E-2961-4B8F-9857-2F0278B66F92}" type="presParOf" srcId="{00C12D71-3D2A-4DED-8BFE-40D9A9353419}" destId="{4CA6E3B6-A43A-455B-9BF0-5D2B07993E57}" srcOrd="3" destOrd="0" presId="urn:microsoft.com/office/officeart/2016/7/layout/BasicTimeline"/>
    <dgm:cxn modelId="{268CD00E-F27A-44DF-A0F4-2951A076F2F7}" type="presParOf" srcId="{00C12D71-3D2A-4DED-8BFE-40D9A9353419}" destId="{3232EA77-520D-4849-B562-4E47C15F56F2}"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66F99-81A2-4CCE-8CEE-05D7078C74ED}">
      <dsp:nvSpPr>
        <dsp:cNvPr id="0" name=""/>
        <dsp:cNvSpPr/>
      </dsp:nvSpPr>
      <dsp:spPr>
        <a:xfrm>
          <a:off x="5656" y="399162"/>
          <a:ext cx="2788071" cy="1115228"/>
        </a:xfrm>
        <a:prstGeom prst="chevron">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Montserrat"/>
            </a:rPr>
            <a:t>Introductions</a:t>
          </a:r>
        </a:p>
      </dsp:txBody>
      <dsp:txXfrm>
        <a:off x="563270" y="399162"/>
        <a:ext cx="1672843" cy="1115228"/>
      </dsp:txXfrm>
    </dsp:sp>
    <dsp:sp modelId="{9E0A2709-8D4D-45F2-BBF3-1F41E7E78E17}">
      <dsp:nvSpPr>
        <dsp:cNvPr id="0" name=""/>
        <dsp:cNvSpPr/>
      </dsp:nvSpPr>
      <dsp:spPr>
        <a:xfrm>
          <a:off x="5656" y="1653794"/>
          <a:ext cx="2230457" cy="24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Montserrat"/>
            </a:rPr>
            <a:t>Conservation Legacy &amp; Stewards</a:t>
          </a:r>
          <a:r>
            <a:rPr lang="en-US" sz="1800" kern="1200">
              <a:latin typeface="Montserrat"/>
              <a:ea typeface="Calibri Light" panose="020F0302020204030204"/>
              <a:cs typeface="Calibri Light" panose="020F0302020204030204"/>
            </a:rPr>
            <a:t> Individual Placements</a:t>
          </a:r>
          <a:endParaRPr lang="en-US" sz="1800" kern="1200">
            <a:latin typeface="Calibri Light" panose="020F0302020204030204"/>
            <a:ea typeface="Calibri Light" panose="020F0302020204030204"/>
            <a:cs typeface="Calibri Light" panose="020F0302020204030204"/>
          </a:endParaRPr>
        </a:p>
        <a:p>
          <a:pPr marL="171450" lvl="1" indent="-171450" algn="l" defTabSz="800100">
            <a:lnSpc>
              <a:spcPct val="90000"/>
            </a:lnSpc>
            <a:spcBef>
              <a:spcPct val="0"/>
            </a:spcBef>
            <a:spcAft>
              <a:spcPct val="15000"/>
            </a:spcAft>
            <a:buChar char="•"/>
          </a:pPr>
          <a:r>
            <a:rPr lang="en-US" sz="100" kern="1200">
              <a:latin typeface="Montserrat"/>
            </a:rPr>
            <a:t>What is a VISTA?</a:t>
          </a:r>
          <a:endParaRPr lang="en-US" sz="100" kern="1200"/>
        </a:p>
        <a:p>
          <a:pPr marL="171450" lvl="1" indent="-171450" algn="l" defTabSz="800100">
            <a:lnSpc>
              <a:spcPct val="90000"/>
            </a:lnSpc>
            <a:spcBef>
              <a:spcPct val="0"/>
            </a:spcBef>
            <a:spcAft>
              <a:spcPct val="15000"/>
            </a:spcAft>
            <a:buChar char="•"/>
          </a:pPr>
          <a:r>
            <a:rPr lang="en-US" sz="1800" kern="1200">
              <a:latin typeface="Montserrat"/>
            </a:rPr>
            <a:t>VISTA program benefits</a:t>
          </a:r>
        </a:p>
      </dsp:txBody>
      <dsp:txXfrm>
        <a:off x="5656" y="1653794"/>
        <a:ext cx="2230457" cy="2410554"/>
      </dsp:txXfrm>
    </dsp:sp>
    <dsp:sp modelId="{6642846B-EB94-4304-ACCF-A3FB8CF29DEE}">
      <dsp:nvSpPr>
        <dsp:cNvPr id="0" name=""/>
        <dsp:cNvSpPr/>
      </dsp:nvSpPr>
      <dsp:spPr>
        <a:xfrm>
          <a:off x="2577728" y="399162"/>
          <a:ext cx="2788071" cy="1115228"/>
        </a:xfrm>
        <a:prstGeom prst="chevron">
          <a:avLst/>
        </a:prstGeom>
        <a:solidFill>
          <a:schemeClr val="accent6">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Montserrat"/>
            </a:rPr>
            <a:t>Energy Communities AmeriCorps Program</a:t>
          </a:r>
        </a:p>
      </dsp:txBody>
      <dsp:txXfrm>
        <a:off x="3135342" y="399162"/>
        <a:ext cx="1672843" cy="1115228"/>
      </dsp:txXfrm>
    </dsp:sp>
    <dsp:sp modelId="{1849FB47-1DB4-4357-92CC-A81AA2F11F53}">
      <dsp:nvSpPr>
        <dsp:cNvPr id="0" name=""/>
        <dsp:cNvSpPr/>
      </dsp:nvSpPr>
      <dsp:spPr>
        <a:xfrm>
          <a:off x="2577728" y="1653794"/>
          <a:ext cx="2230457" cy="24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Montserrat"/>
            </a:rPr>
            <a:t>Program Overview</a:t>
          </a:r>
          <a:endParaRPr lang="en-US" sz="2000" kern="1200">
            <a:latin typeface="Montserrat"/>
            <a:cs typeface="Calibri Light" panose="020F0302020204030204"/>
          </a:endParaRPr>
        </a:p>
        <a:p>
          <a:pPr marL="171450" lvl="1" indent="-171450" algn="l" defTabSz="800100" rtl="0">
            <a:lnSpc>
              <a:spcPct val="90000"/>
            </a:lnSpc>
            <a:spcBef>
              <a:spcPct val="0"/>
            </a:spcBef>
            <a:spcAft>
              <a:spcPct val="15000"/>
            </a:spcAft>
            <a:buChar char="•"/>
          </a:pPr>
          <a:r>
            <a:rPr lang="en-US" sz="1800" kern="1200">
              <a:latin typeface="Montserrat"/>
            </a:rPr>
            <a:t>Where are Energy Communities?</a:t>
          </a:r>
        </a:p>
        <a:p>
          <a:pPr marL="171450" lvl="1" indent="-171450" algn="l" defTabSz="800100" rtl="0">
            <a:lnSpc>
              <a:spcPct val="90000"/>
            </a:lnSpc>
            <a:spcBef>
              <a:spcPct val="0"/>
            </a:spcBef>
            <a:spcAft>
              <a:spcPct val="15000"/>
            </a:spcAft>
            <a:buChar char="•"/>
          </a:pPr>
          <a:r>
            <a:rPr lang="en-US" sz="1800" kern="1200">
              <a:latin typeface="Montserrat"/>
            </a:rPr>
            <a:t>The Energy Communities Interagency Working Group</a:t>
          </a:r>
        </a:p>
      </dsp:txBody>
      <dsp:txXfrm>
        <a:off x="2577728" y="1653794"/>
        <a:ext cx="2230457" cy="2410554"/>
      </dsp:txXfrm>
    </dsp:sp>
    <dsp:sp modelId="{0C5F090A-DB60-4524-B906-8E051BFBF04E}">
      <dsp:nvSpPr>
        <dsp:cNvPr id="0" name=""/>
        <dsp:cNvSpPr/>
      </dsp:nvSpPr>
      <dsp:spPr>
        <a:xfrm>
          <a:off x="5149800" y="399162"/>
          <a:ext cx="2788071" cy="1115228"/>
        </a:xfrm>
        <a:prstGeom prst="chevron">
          <a:avLst/>
        </a:prstGeom>
        <a:solidFill>
          <a:schemeClr val="accent6">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Montserrat"/>
            </a:rPr>
            <a:t>Host Site Information</a:t>
          </a:r>
        </a:p>
      </dsp:txBody>
      <dsp:txXfrm>
        <a:off x="5707414" y="399162"/>
        <a:ext cx="1672843" cy="1115228"/>
      </dsp:txXfrm>
    </dsp:sp>
    <dsp:sp modelId="{53AA99E7-ABFE-4B9E-8DA4-2AA175FC89C3}">
      <dsp:nvSpPr>
        <dsp:cNvPr id="0" name=""/>
        <dsp:cNvSpPr/>
      </dsp:nvSpPr>
      <dsp:spPr>
        <a:xfrm>
          <a:off x="5149800" y="1653794"/>
          <a:ext cx="2230457" cy="24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en-US" sz="1800" kern="1200">
              <a:latin typeface="Montserrat"/>
            </a:rPr>
            <a:t>Benefits to the site</a:t>
          </a:r>
        </a:p>
        <a:p>
          <a:pPr marL="171450" lvl="1" indent="-171450" algn="l" defTabSz="800100" rtl="0">
            <a:lnSpc>
              <a:spcPct val="90000"/>
            </a:lnSpc>
            <a:spcBef>
              <a:spcPct val="0"/>
            </a:spcBef>
            <a:spcAft>
              <a:spcPct val="15000"/>
            </a:spcAft>
            <a:buChar char="•"/>
          </a:pPr>
          <a:r>
            <a:rPr lang="en-US" sz="1800" kern="1200">
              <a:latin typeface="Montserrat"/>
            </a:rPr>
            <a:t>Host site responsibilities </a:t>
          </a:r>
        </a:p>
        <a:p>
          <a:pPr marL="171450" lvl="1" indent="-171450" algn="l" defTabSz="800100" rtl="0">
            <a:lnSpc>
              <a:spcPct val="90000"/>
            </a:lnSpc>
            <a:spcBef>
              <a:spcPct val="0"/>
            </a:spcBef>
            <a:spcAft>
              <a:spcPct val="15000"/>
            </a:spcAft>
            <a:buChar char="•"/>
          </a:pPr>
          <a:r>
            <a:rPr lang="en-US" sz="1800" kern="1200">
              <a:latin typeface="Montserrat"/>
            </a:rPr>
            <a:t>Conservation Legacy's role</a:t>
          </a:r>
        </a:p>
      </dsp:txBody>
      <dsp:txXfrm>
        <a:off x="5149800" y="1653794"/>
        <a:ext cx="2230457" cy="2410554"/>
      </dsp:txXfrm>
    </dsp:sp>
    <dsp:sp modelId="{2C145B9B-701C-4F6D-B94D-223CCEC9C939}">
      <dsp:nvSpPr>
        <dsp:cNvPr id="0" name=""/>
        <dsp:cNvSpPr/>
      </dsp:nvSpPr>
      <dsp:spPr>
        <a:xfrm>
          <a:off x="7721871" y="399162"/>
          <a:ext cx="2788071" cy="1115228"/>
        </a:xfrm>
        <a:prstGeom prst="chevron">
          <a:avLst/>
        </a:prstGeom>
        <a:solidFill>
          <a:schemeClr val="accent6">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latin typeface="Montserrat"/>
            </a:rPr>
            <a:t>Application process and timeline</a:t>
          </a:r>
        </a:p>
      </dsp:txBody>
      <dsp:txXfrm>
        <a:off x="8279485" y="399162"/>
        <a:ext cx="1672843" cy="1115228"/>
      </dsp:txXfrm>
    </dsp:sp>
    <dsp:sp modelId="{E231C04B-88DC-40AE-8C13-3FF051DBF67E}">
      <dsp:nvSpPr>
        <dsp:cNvPr id="0" name=""/>
        <dsp:cNvSpPr/>
      </dsp:nvSpPr>
      <dsp:spPr>
        <a:xfrm>
          <a:off x="7721871" y="1653794"/>
          <a:ext cx="2230457" cy="2410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rtl="0">
            <a:lnSpc>
              <a:spcPct val="90000"/>
            </a:lnSpc>
            <a:spcBef>
              <a:spcPct val="0"/>
            </a:spcBef>
            <a:spcAft>
              <a:spcPct val="15000"/>
            </a:spcAft>
            <a:buChar char="•"/>
          </a:pPr>
          <a:r>
            <a:rPr lang="en-US" sz="1800" kern="1200">
              <a:latin typeface="Montserrat"/>
            </a:rPr>
            <a:t>Application process, deadlines, and materials</a:t>
          </a:r>
        </a:p>
        <a:p>
          <a:pPr marL="171450" lvl="1" indent="-171450" algn="l" defTabSz="800100" rtl="0">
            <a:lnSpc>
              <a:spcPct val="90000"/>
            </a:lnSpc>
            <a:spcBef>
              <a:spcPct val="0"/>
            </a:spcBef>
            <a:spcAft>
              <a:spcPct val="15000"/>
            </a:spcAft>
            <a:buChar char="•"/>
          </a:pPr>
          <a:r>
            <a:rPr lang="en-US" sz="1800" kern="1200">
              <a:latin typeface="Montserrat"/>
            </a:rPr>
            <a:t>Cohort timeline</a:t>
          </a:r>
        </a:p>
        <a:p>
          <a:pPr marL="171450" lvl="1" indent="-171450" algn="l" defTabSz="800100">
            <a:lnSpc>
              <a:spcPct val="90000"/>
            </a:lnSpc>
            <a:spcBef>
              <a:spcPct val="0"/>
            </a:spcBef>
            <a:spcAft>
              <a:spcPct val="15000"/>
            </a:spcAft>
            <a:buChar char="•"/>
          </a:pPr>
          <a:r>
            <a:rPr lang="en-US" sz="1800" kern="1200">
              <a:latin typeface="Montserrat"/>
            </a:rPr>
            <a:t>Q&amp;A</a:t>
          </a:r>
        </a:p>
      </dsp:txBody>
      <dsp:txXfrm>
        <a:off x="7721871" y="1653794"/>
        <a:ext cx="2230457" cy="2410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928DB-DC01-4B05-A60D-28E8410DA3A3}">
      <dsp:nvSpPr>
        <dsp:cNvPr id="0" name=""/>
        <dsp:cNvSpPr/>
      </dsp:nvSpPr>
      <dsp:spPr>
        <a:xfrm>
          <a:off x="0" y="2768890"/>
          <a:ext cx="6587871"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FB036D9-E9C9-4F1F-8668-3ECA45E90BB0}">
      <dsp:nvSpPr>
        <dsp:cNvPr id="0" name=""/>
        <dsp:cNvSpPr/>
      </dsp:nvSpPr>
      <dsp:spPr>
        <a:xfrm>
          <a:off x="146136" y="2973788"/>
          <a:ext cx="2114552" cy="62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rtl="0">
            <a:lnSpc>
              <a:spcPct val="90000"/>
            </a:lnSpc>
            <a:spcBef>
              <a:spcPct val="0"/>
            </a:spcBef>
            <a:spcAft>
              <a:spcPct val="35000"/>
            </a:spcAft>
            <a:buNone/>
            <a:defRPr b="1"/>
          </a:pPr>
          <a:r>
            <a:rPr lang="en-US" sz="1500" b="0" kern="1200">
              <a:latin typeface="Montserrat"/>
            </a:rPr>
            <a:t>Nov. 25th 2024</a:t>
          </a:r>
        </a:p>
      </dsp:txBody>
      <dsp:txXfrm>
        <a:off x="146136" y="2973788"/>
        <a:ext cx="2114552" cy="625769"/>
      </dsp:txXfrm>
    </dsp:sp>
    <dsp:sp modelId="{4B501676-2770-449E-8F9B-CDFEE26B247C}">
      <dsp:nvSpPr>
        <dsp:cNvPr id="0" name=""/>
        <dsp:cNvSpPr/>
      </dsp:nvSpPr>
      <dsp:spPr>
        <a:xfrm>
          <a:off x="1962" y="772520"/>
          <a:ext cx="2402900" cy="9441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marL="0" lvl="0" indent="0" algn="l" defTabSz="577850" rtl="0">
            <a:lnSpc>
              <a:spcPct val="90000"/>
            </a:lnSpc>
            <a:spcBef>
              <a:spcPct val="0"/>
            </a:spcBef>
            <a:spcAft>
              <a:spcPct val="35000"/>
            </a:spcAft>
            <a:buNone/>
          </a:pPr>
          <a:r>
            <a:rPr lang="en-US" sz="1300" kern="1200">
              <a:latin typeface="Montserrat"/>
              <a:cs typeface="Calibri"/>
            </a:rPr>
            <a:t>Application Deadline</a:t>
          </a:r>
          <a:endParaRPr lang="en-US" sz="1300" kern="1200">
            <a:latin typeface="Montserrat"/>
          </a:endParaRPr>
        </a:p>
      </dsp:txBody>
      <dsp:txXfrm>
        <a:off x="48054" y="818612"/>
        <a:ext cx="2310716" cy="852007"/>
      </dsp:txXfrm>
    </dsp:sp>
    <dsp:sp modelId="{49A6926F-4D88-47B7-A7AD-4BC4266BC242}">
      <dsp:nvSpPr>
        <dsp:cNvPr id="0" name=""/>
        <dsp:cNvSpPr/>
      </dsp:nvSpPr>
      <dsp:spPr>
        <a:xfrm>
          <a:off x="1203412" y="1716712"/>
          <a:ext cx="0" cy="105217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771298BD-A5BE-4760-8551-CA300C1518A0}">
      <dsp:nvSpPr>
        <dsp:cNvPr id="0" name=""/>
        <dsp:cNvSpPr/>
      </dsp:nvSpPr>
      <dsp:spPr>
        <a:xfrm>
          <a:off x="1539818" y="1938223"/>
          <a:ext cx="2114552" cy="62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rtl="0">
            <a:lnSpc>
              <a:spcPct val="90000"/>
            </a:lnSpc>
            <a:spcBef>
              <a:spcPct val="0"/>
            </a:spcBef>
            <a:spcAft>
              <a:spcPct val="35000"/>
            </a:spcAft>
            <a:buNone/>
            <a:defRPr b="1"/>
          </a:pPr>
          <a:r>
            <a:rPr lang="en-US" sz="1500" b="0" kern="1200">
              <a:latin typeface="Montserrat"/>
            </a:rPr>
            <a:t>Feb. 17th 2025</a:t>
          </a:r>
        </a:p>
      </dsp:txBody>
      <dsp:txXfrm>
        <a:off x="1539818" y="1938223"/>
        <a:ext cx="2114552" cy="625769"/>
      </dsp:txXfrm>
    </dsp:sp>
    <dsp:sp modelId="{6B9F8B51-4781-4BEA-96DE-0BDD7152DCD5}">
      <dsp:nvSpPr>
        <dsp:cNvPr id="0" name=""/>
        <dsp:cNvSpPr/>
      </dsp:nvSpPr>
      <dsp:spPr>
        <a:xfrm>
          <a:off x="1161878" y="2727357"/>
          <a:ext cx="83066" cy="8306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D6D9D-E9A2-49BC-A943-7DCE84282FF6}">
      <dsp:nvSpPr>
        <dsp:cNvPr id="0" name=""/>
        <dsp:cNvSpPr/>
      </dsp:nvSpPr>
      <dsp:spPr>
        <a:xfrm>
          <a:off x="1395644" y="3821069"/>
          <a:ext cx="2402900" cy="9441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marL="0" lvl="0" indent="0" algn="l" defTabSz="577850">
            <a:lnSpc>
              <a:spcPct val="90000"/>
            </a:lnSpc>
            <a:spcBef>
              <a:spcPct val="0"/>
            </a:spcBef>
            <a:spcAft>
              <a:spcPct val="35000"/>
            </a:spcAft>
            <a:buNone/>
          </a:pPr>
          <a:r>
            <a:rPr lang="en-US" sz="1300" b="0" kern="1200">
              <a:latin typeface="Montserrat"/>
            </a:rPr>
            <a:t>       Member Selection    </a:t>
          </a:r>
        </a:p>
        <a:p>
          <a:pPr marL="0" lvl="0" indent="0" algn="l" defTabSz="577850">
            <a:lnSpc>
              <a:spcPct val="90000"/>
            </a:lnSpc>
            <a:spcBef>
              <a:spcPct val="0"/>
            </a:spcBef>
            <a:spcAft>
              <a:spcPct val="35000"/>
            </a:spcAft>
            <a:buNone/>
          </a:pPr>
          <a:r>
            <a:rPr lang="en-US" sz="1300" b="0" kern="1200">
              <a:latin typeface="Montserrat"/>
            </a:rPr>
            <a:t>               Deadline</a:t>
          </a:r>
          <a:endParaRPr lang="en-US" sz="1300" kern="1200"/>
        </a:p>
      </dsp:txBody>
      <dsp:txXfrm>
        <a:off x="1441736" y="3867161"/>
        <a:ext cx="2310716" cy="852007"/>
      </dsp:txXfrm>
    </dsp:sp>
    <dsp:sp modelId="{5E5CC476-A863-424F-8E6A-44586AC31CD9}">
      <dsp:nvSpPr>
        <dsp:cNvPr id="0" name=""/>
        <dsp:cNvSpPr/>
      </dsp:nvSpPr>
      <dsp:spPr>
        <a:xfrm>
          <a:off x="2597094" y="2768890"/>
          <a:ext cx="0" cy="105217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13ECE04-F430-40B3-8A0C-D01D6AD07C27}">
      <dsp:nvSpPr>
        <dsp:cNvPr id="0" name=""/>
        <dsp:cNvSpPr/>
      </dsp:nvSpPr>
      <dsp:spPr>
        <a:xfrm>
          <a:off x="2933500" y="2973788"/>
          <a:ext cx="2114552" cy="62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rtl="0">
            <a:lnSpc>
              <a:spcPct val="90000"/>
            </a:lnSpc>
            <a:spcBef>
              <a:spcPct val="0"/>
            </a:spcBef>
            <a:spcAft>
              <a:spcPct val="35000"/>
            </a:spcAft>
            <a:buNone/>
            <a:defRPr b="1"/>
          </a:pPr>
          <a:r>
            <a:rPr lang="en-US" sz="1500" b="0" kern="1200">
              <a:latin typeface="Montserrat"/>
            </a:rPr>
            <a:t>April 7th 2025</a:t>
          </a:r>
        </a:p>
      </dsp:txBody>
      <dsp:txXfrm>
        <a:off x="2933500" y="2973788"/>
        <a:ext cx="2114552" cy="625769"/>
      </dsp:txXfrm>
    </dsp:sp>
    <dsp:sp modelId="{F927A9C9-4F36-4090-A2C7-35E6DD81BF67}">
      <dsp:nvSpPr>
        <dsp:cNvPr id="0" name=""/>
        <dsp:cNvSpPr/>
      </dsp:nvSpPr>
      <dsp:spPr>
        <a:xfrm>
          <a:off x="2555561" y="2727357"/>
          <a:ext cx="83066" cy="8306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65733-C9B5-4219-8C0E-42C9C83909B6}">
      <dsp:nvSpPr>
        <dsp:cNvPr id="0" name=""/>
        <dsp:cNvSpPr/>
      </dsp:nvSpPr>
      <dsp:spPr>
        <a:xfrm>
          <a:off x="2789326" y="772520"/>
          <a:ext cx="2402900" cy="9441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marL="0" lvl="0" indent="0" algn="l" defTabSz="577850">
            <a:lnSpc>
              <a:spcPct val="90000"/>
            </a:lnSpc>
            <a:spcBef>
              <a:spcPct val="0"/>
            </a:spcBef>
            <a:spcAft>
              <a:spcPct val="35000"/>
            </a:spcAft>
            <a:buNone/>
          </a:pPr>
          <a:r>
            <a:rPr lang="en-US" sz="1300" b="0" kern="1200">
              <a:latin typeface="Montserrat"/>
            </a:rPr>
            <a:t>           Member Start</a:t>
          </a:r>
          <a:endParaRPr lang="en-US" sz="1300" kern="1200"/>
        </a:p>
      </dsp:txBody>
      <dsp:txXfrm>
        <a:off x="2835418" y="818612"/>
        <a:ext cx="2310716" cy="852007"/>
      </dsp:txXfrm>
    </dsp:sp>
    <dsp:sp modelId="{F817BE4D-2CB4-4231-88C1-F55038D4499D}">
      <dsp:nvSpPr>
        <dsp:cNvPr id="0" name=""/>
        <dsp:cNvSpPr/>
      </dsp:nvSpPr>
      <dsp:spPr>
        <a:xfrm>
          <a:off x="3990776" y="1716712"/>
          <a:ext cx="0" cy="105217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9AEB1B-EB02-4FCE-8934-51394FEA4472}">
      <dsp:nvSpPr>
        <dsp:cNvPr id="0" name=""/>
        <dsp:cNvSpPr/>
      </dsp:nvSpPr>
      <dsp:spPr>
        <a:xfrm>
          <a:off x="4327182" y="1938223"/>
          <a:ext cx="2114552" cy="625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rtl="0">
            <a:lnSpc>
              <a:spcPct val="90000"/>
            </a:lnSpc>
            <a:spcBef>
              <a:spcPct val="0"/>
            </a:spcBef>
            <a:spcAft>
              <a:spcPct val="35000"/>
            </a:spcAft>
            <a:buNone/>
            <a:defRPr b="1"/>
          </a:pPr>
          <a:r>
            <a:rPr lang="en-US" sz="1500" b="0" kern="1200" dirty="0">
              <a:latin typeface="Montserrat"/>
            </a:rPr>
            <a:t>April 6th 2026</a:t>
          </a:r>
        </a:p>
      </dsp:txBody>
      <dsp:txXfrm>
        <a:off x="4327182" y="1938223"/>
        <a:ext cx="2114552" cy="625769"/>
      </dsp:txXfrm>
    </dsp:sp>
    <dsp:sp modelId="{46CEA706-89CB-4C54-B756-8580FC4BCDFB}">
      <dsp:nvSpPr>
        <dsp:cNvPr id="0" name=""/>
        <dsp:cNvSpPr/>
      </dsp:nvSpPr>
      <dsp:spPr>
        <a:xfrm>
          <a:off x="3949243" y="2727357"/>
          <a:ext cx="83066" cy="8306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78AB1-15A5-4EF4-8CE9-F6F6FAB11112}">
      <dsp:nvSpPr>
        <dsp:cNvPr id="0" name=""/>
        <dsp:cNvSpPr/>
      </dsp:nvSpPr>
      <dsp:spPr>
        <a:xfrm>
          <a:off x="4183008" y="3821069"/>
          <a:ext cx="2402900" cy="944191"/>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570" tIns="115570" rIns="115570" bIns="115570" numCol="1" spcCol="1270" anchor="ctr" anchorCtr="0">
          <a:noAutofit/>
        </a:bodyPr>
        <a:lstStyle/>
        <a:p>
          <a:pPr marL="0" lvl="0" indent="0" algn="l" defTabSz="577850">
            <a:lnSpc>
              <a:spcPct val="90000"/>
            </a:lnSpc>
            <a:spcBef>
              <a:spcPct val="0"/>
            </a:spcBef>
            <a:spcAft>
              <a:spcPct val="35000"/>
            </a:spcAft>
            <a:buNone/>
          </a:pPr>
          <a:r>
            <a:rPr lang="en-US" sz="1300" b="0" kern="1200">
              <a:latin typeface="Montserrat"/>
            </a:rPr>
            <a:t>   Service term concludes</a:t>
          </a:r>
        </a:p>
      </dsp:txBody>
      <dsp:txXfrm>
        <a:off x="4229100" y="3867161"/>
        <a:ext cx="2310716" cy="852007"/>
      </dsp:txXfrm>
    </dsp:sp>
    <dsp:sp modelId="{A6F714C2-EA09-47C7-8BE5-12E0FEA1B0E6}">
      <dsp:nvSpPr>
        <dsp:cNvPr id="0" name=""/>
        <dsp:cNvSpPr/>
      </dsp:nvSpPr>
      <dsp:spPr>
        <a:xfrm>
          <a:off x="5384458" y="2768890"/>
          <a:ext cx="0" cy="1052178"/>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CA6E3B6-A43A-455B-9BF0-5D2B07993E57}">
      <dsp:nvSpPr>
        <dsp:cNvPr id="0" name=""/>
        <dsp:cNvSpPr/>
      </dsp:nvSpPr>
      <dsp:spPr>
        <a:xfrm>
          <a:off x="5342925" y="2727357"/>
          <a:ext cx="83066" cy="8306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AB6E1-1C59-4125-9D53-0C5EFC279F22}"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CAA14-3B3E-4BD4-AB4C-F154CC1E9697}" type="slidenum">
              <a:rPr lang="en-US" smtClean="0"/>
              <a:t>‹#›</a:t>
            </a:fld>
            <a:endParaRPr lang="en-US"/>
          </a:p>
        </p:txBody>
      </p:sp>
    </p:spTree>
    <p:extLst>
      <p:ext uri="{BB962C8B-B14F-4D97-AF65-F5344CB8AC3E}">
        <p14:creationId xmlns:p14="http://schemas.microsoft.com/office/powerpoint/2010/main" val="3842127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a:t>
            </a:r>
          </a:p>
          <a:p>
            <a:r>
              <a:rPr lang="en-US">
                <a:cs typeface="Calibri"/>
              </a:rPr>
              <a:t>Intro Slide: Welcome everyone and thank you for your interest in our energy communities AmeriCorps program. (intro); we will take a minute and introduce ourselves to you so you know who we are and while we do that please introduce yourself in the chat, tell us where you're from and the organization you represent.   (make sure to check attendees to see if Sandy, or Briggs are on the call) </a:t>
            </a:r>
            <a:endParaRPr lang="en-US">
              <a:ea typeface="Calibri"/>
              <a:cs typeface="Calibri"/>
            </a:endParaRPr>
          </a:p>
          <a:p>
            <a:r>
              <a:rPr lang="en-US">
                <a:ea typeface="Calibri"/>
                <a:cs typeface="Calibri"/>
              </a:rPr>
              <a:t>Kick to Shelby for story</a:t>
            </a:r>
          </a:p>
          <a:p>
            <a:r>
              <a:rPr lang="en-US" b="1"/>
              <a:t>Huntington, WV:</a:t>
            </a:r>
            <a:r>
              <a:rPr lang="en-US"/>
              <a:t> Stewards VISTA Nathan Luton served with the Ohio Valley Environmental Coalition. A major aspect of Nathan's service was building out partnerships with Boys &amp; Girls clubs to teach youth and children about raised bed gardening, cooking and healthy eating, and entrepreneurialism. Nathan created and facilitated educational nature and gardening workshops with the clubs, teaching about seed bombs, wildflower seeds, composting, and home gardening. The clubs then planted raised bed gardens and had successful harvests. Nathan then partnered with the local WV extension office to arrange bi-weekly cooking classes which used the harvests to teach the youth about cooking and healthy diets. A farmer's market vendor also purchased some of the crops with the proceeds going back to the Boys &amp; Girls Club. Nathan also planned public outreach activities surrounding Earth Day and worked with a partner on a solar panel installation project.</a:t>
            </a:r>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1</a:t>
            </a:fld>
            <a:endParaRPr lang="en-US"/>
          </a:p>
        </p:txBody>
      </p:sp>
    </p:spTree>
    <p:extLst>
      <p:ext uri="{BB962C8B-B14F-4D97-AF65-F5344CB8AC3E}">
        <p14:creationId xmlns:p14="http://schemas.microsoft.com/office/powerpoint/2010/main" val="252981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Trish - open application link and talk through.</a:t>
            </a:r>
          </a:p>
          <a:p>
            <a:r>
              <a:rPr lang="en-US">
                <a:cs typeface="Calibri"/>
              </a:rPr>
              <a:t>October cohort possible dates, end of August application deadline, aiming for 30 vistas, mention upcoming CL landing page, apply now if you are not included in Fall cohort it will be moved to spring cohort</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10</a:t>
            </a:fld>
            <a:endParaRPr lang="en-US"/>
          </a:p>
        </p:txBody>
      </p:sp>
    </p:spTree>
    <p:extLst>
      <p:ext uri="{BB962C8B-B14F-4D97-AF65-F5344CB8AC3E}">
        <p14:creationId xmlns:p14="http://schemas.microsoft.com/office/powerpoint/2010/main" val="55430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Shelby</a:t>
            </a:r>
            <a:endParaRPr lang="en-US"/>
          </a:p>
          <a:p>
            <a:endParaRPr lang="en-US"/>
          </a:p>
          <a:p>
            <a:r>
              <a:rPr lang="en-US"/>
              <a:t>Kick to Shelby for story</a:t>
            </a:r>
            <a:endParaRPr lang="en-US">
              <a:cs typeface="Calibri"/>
            </a:endParaRPr>
          </a:p>
          <a:p>
            <a:r>
              <a:rPr lang="en-US">
                <a:cs typeface="Calibri"/>
              </a:rPr>
              <a:t>Jeff Babik served as a Stewards VISTA with the Glacier National Park Conservancy. In this role, Jeff applied for dozens of grants, </a:t>
            </a:r>
            <a:r>
              <a:rPr lang="en-US"/>
              <a:t>conducted compliance presentations and reviews per grant requirements, </a:t>
            </a:r>
            <a:r>
              <a:rPr lang="en-US">
                <a:cs typeface="Calibri"/>
              </a:rPr>
              <a:t>led private foundation outreach, trained in CRM use and assisted in developing the Conservancy's CRM database, and presented on his efforts in board meetings. Though the onset of the COVID pandemic thwarted some of these fundraising efforts, Jeff still managed to raise thousands of dollars for the Conservancy. Jeff landed a job a non-profit job following his service.</a:t>
            </a:r>
            <a:endParaRPr lang="en-US">
              <a:ea typeface="Calibri"/>
              <a:cs typeface="Calibri"/>
            </a:endParaRPr>
          </a:p>
          <a:p>
            <a:endParaRPr lang="en-US">
              <a:cs typeface="Calibri"/>
            </a:endParaRPr>
          </a:p>
          <a:p>
            <a:r>
              <a:rPr lang="en-US">
                <a:cs typeface="Calibri"/>
              </a:rPr>
              <a:t>Application deadline: End of August</a:t>
            </a:r>
            <a:endParaRPr lang="en-US">
              <a:ea typeface="Calibri" panose="020F0502020204030204"/>
              <a:cs typeface="Calibri"/>
            </a:endParaRPr>
          </a:p>
          <a:p>
            <a:r>
              <a:rPr lang="en-US">
                <a:cs typeface="Calibri"/>
              </a:rPr>
              <a:t>Member selection deadline: September 2024</a:t>
            </a:r>
            <a:endParaRPr lang="en-US">
              <a:ea typeface="Calibri"/>
              <a:cs typeface="Calibri"/>
            </a:endParaRPr>
          </a:p>
          <a:p>
            <a:r>
              <a:rPr lang="en-US">
                <a:cs typeface="Calibri"/>
              </a:rPr>
              <a:t>Member start: October 2024</a:t>
            </a:r>
            <a:endParaRPr lang="en-US">
              <a:ea typeface="Calibri"/>
              <a:cs typeface="Calibri"/>
            </a:endParaRPr>
          </a:p>
          <a:p>
            <a:r>
              <a:rPr lang="en-US">
                <a:cs typeface="Calibri"/>
              </a:rPr>
              <a:t>Make sure to explain character limit</a:t>
            </a:r>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11</a:t>
            </a:fld>
            <a:endParaRPr lang="en-US"/>
          </a:p>
        </p:txBody>
      </p:sp>
    </p:spTree>
    <p:extLst>
      <p:ext uri="{BB962C8B-B14F-4D97-AF65-F5344CB8AC3E}">
        <p14:creationId xmlns:p14="http://schemas.microsoft.com/office/powerpoint/2010/main" val="1201022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Shelby - discuss landing page</a:t>
            </a: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12</a:t>
            </a:fld>
            <a:endParaRPr lang="en-US"/>
          </a:p>
        </p:txBody>
      </p:sp>
    </p:spTree>
    <p:extLst>
      <p:ext uri="{BB962C8B-B14F-4D97-AF65-F5344CB8AC3E}">
        <p14:creationId xmlns:p14="http://schemas.microsoft.com/office/powerpoint/2010/main" val="2907906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Shelby</a:t>
            </a:r>
          </a:p>
          <a:p>
            <a:endParaRPr lang="en-US">
              <a:ea typeface="Calibri"/>
              <a:cs typeface="Calibri"/>
            </a:endParaRPr>
          </a:p>
          <a:p>
            <a:r>
              <a:rPr lang="en-US"/>
              <a:t>Kick to Shelby for story</a:t>
            </a:r>
            <a:endParaRPr lang="en-US">
              <a:cs typeface="Calibri"/>
            </a:endParaRPr>
          </a:p>
          <a:p>
            <a:r>
              <a:rPr lang="en-US" b="1"/>
              <a:t>New Castle, DE</a:t>
            </a:r>
            <a:r>
              <a:rPr lang="en-US"/>
              <a:t>: Lex Cervantes serves as a Stewards VISTA at First State National Historic Park. </a:t>
            </a:r>
            <a:endParaRPr lang="en-US">
              <a:ea typeface="Calibri" panose="020F0502020204030204"/>
              <a:cs typeface="Calibri" panose="020F0502020204030204"/>
            </a:endParaRPr>
          </a:p>
          <a:p>
            <a:r>
              <a:rPr lang="en-US"/>
              <a:t>As volunteer and logistics coordinator, Lex organized Riparian Buffer Service-Learning programs, pictured here, manages the volunteer program and newsletter, created SOPs for the new park, and "played an integral role in shaping the next 5 years of FRST’s future". Lex also assisted with creating the park's trail management and is conducting research for a Historic Resource Study, an Archeological Overview Assessment, and a Cultural Landscape Inventory.</a:t>
            </a:r>
            <a:endParaRPr lang="en-US">
              <a:cs typeface="Calibri"/>
            </a:endParaRPr>
          </a:p>
        </p:txBody>
      </p:sp>
      <p:sp>
        <p:nvSpPr>
          <p:cNvPr id="4" name="Slide Number Placeholder 3"/>
          <p:cNvSpPr>
            <a:spLocks noGrp="1"/>
          </p:cNvSpPr>
          <p:nvPr>
            <p:ph type="sldNum" sz="quarter" idx="5"/>
          </p:nvPr>
        </p:nvSpPr>
        <p:spPr/>
        <p:txBody>
          <a:bodyPr/>
          <a:lstStyle/>
          <a:p>
            <a:fld id="{347F9A14-0056-4847-9D70-68DB697AC18E}" type="slidenum">
              <a:rPr lang="en-US" smtClean="0"/>
              <a:t>13</a:t>
            </a:fld>
            <a:endParaRPr lang="en-US"/>
          </a:p>
        </p:txBody>
      </p:sp>
    </p:spTree>
    <p:extLst>
      <p:ext uri="{BB962C8B-B14F-4D97-AF65-F5344CB8AC3E}">
        <p14:creationId xmlns:p14="http://schemas.microsoft.com/office/powerpoint/2010/main" val="143439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Shelby leads introduction and shares agenda. </a:t>
            </a:r>
          </a:p>
          <a:p>
            <a:pPr marL="171450" indent="-171450">
              <a:buFont typeface="Calibri"/>
              <a:buChar char="-"/>
            </a:pPr>
            <a:r>
              <a:rPr lang="en-US">
                <a:ea typeface="Calibri"/>
                <a:cs typeface="Calibri"/>
              </a:rPr>
              <a:t>Intros for STE staff, Sandy, Briggs, any others </a:t>
            </a:r>
          </a:p>
        </p:txBody>
      </p:sp>
      <p:sp>
        <p:nvSpPr>
          <p:cNvPr id="4" name="Slide Number Placeholder 3"/>
          <p:cNvSpPr>
            <a:spLocks noGrp="1"/>
          </p:cNvSpPr>
          <p:nvPr>
            <p:ph type="sldNum" sz="quarter" idx="5"/>
          </p:nvPr>
        </p:nvSpPr>
        <p:spPr/>
        <p:txBody>
          <a:bodyPr/>
          <a:lstStyle/>
          <a:p>
            <a:fld id="{C26CAA14-3B3E-4BD4-AB4C-F154CC1E9697}" type="slidenum">
              <a:rPr lang="en-US" smtClean="0"/>
              <a:t>2</a:t>
            </a:fld>
            <a:endParaRPr lang="en-US"/>
          </a:p>
        </p:txBody>
      </p:sp>
    </p:spTree>
    <p:extLst>
      <p:ext uri="{BB962C8B-B14F-4D97-AF65-F5344CB8AC3E}">
        <p14:creationId xmlns:p14="http://schemas.microsoft.com/office/powerpoint/2010/main" val="474304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 highlight the slide  improvise while we are a national program, we pride ourselves in our programming as it is </a:t>
            </a:r>
            <a:r>
              <a:rPr lang="en-US" err="1">
                <a:cs typeface="Calibri"/>
              </a:rPr>
              <a:t>embeded</a:t>
            </a:r>
            <a:r>
              <a:rPr lang="en-US">
                <a:cs typeface="Calibri"/>
              </a:rPr>
              <a:t> in local communities ….          end with we know we are part of something bigger... </a:t>
            </a:r>
            <a:endParaRPr lang="en-US">
              <a:ea typeface="Calibri"/>
              <a:cs typeface="Calibri"/>
            </a:endParaRPr>
          </a:p>
        </p:txBody>
      </p:sp>
      <p:sp>
        <p:nvSpPr>
          <p:cNvPr id="4" name="Slide Number Placeholder 3"/>
          <p:cNvSpPr>
            <a:spLocks noGrp="1"/>
          </p:cNvSpPr>
          <p:nvPr>
            <p:ph type="sldNum" sz="quarter" idx="5"/>
          </p:nvPr>
        </p:nvSpPr>
        <p:spPr/>
        <p:txBody>
          <a:bodyPr/>
          <a:lstStyle/>
          <a:p>
            <a:fld id="{347F9A14-0056-4847-9D70-68DB697AC18E}" type="slidenum">
              <a:rPr lang="en-US" smtClean="0"/>
              <a:t>3</a:t>
            </a:fld>
            <a:endParaRPr lang="en-US"/>
          </a:p>
        </p:txBody>
      </p:sp>
    </p:spTree>
    <p:extLst>
      <p:ext uri="{BB962C8B-B14F-4D97-AF65-F5344CB8AC3E}">
        <p14:creationId xmlns:p14="http://schemas.microsoft.com/office/powerpoint/2010/main" val="1455497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Hannah- highlight the </a:t>
            </a:r>
            <a:r>
              <a:rPr lang="en-US" err="1">
                <a:cs typeface="Calibri"/>
              </a:rPr>
              <a:t>misison</a:t>
            </a:r>
            <a:r>
              <a:rPr lang="en-US">
                <a:cs typeface="Calibri"/>
              </a:rPr>
              <a:t>; take a minute to share the </a:t>
            </a:r>
            <a:r>
              <a:rPr lang="en-US" err="1">
                <a:cs typeface="Calibri"/>
              </a:rPr>
              <a:t>porfolio</a:t>
            </a:r>
            <a:r>
              <a:rPr lang="en-US">
                <a:cs typeface="Calibri"/>
              </a:rPr>
              <a:t> </a:t>
            </a:r>
          </a:p>
          <a:p>
            <a:r>
              <a:rPr lang="en-US">
                <a:ea typeface="Calibri"/>
                <a:cs typeface="Calibri"/>
              </a:rPr>
              <a:t>AC VISTA- is our longest standing program where we have placed VISTAs across the country of the last 23 years! And now we launching Energy Communities under our VISTA umbrella </a:t>
            </a:r>
          </a:p>
          <a:p>
            <a:endParaRPr lang="en-US">
              <a:ea typeface="Calibri"/>
              <a:cs typeface="Calibri"/>
            </a:endParaRPr>
          </a:p>
          <a:p>
            <a:r>
              <a:rPr lang="en-US">
                <a:ea typeface="Calibri"/>
                <a:cs typeface="Calibri"/>
              </a:rPr>
              <a:t>OSMRE is where our programming started </a:t>
            </a:r>
          </a:p>
          <a:p>
            <a:r>
              <a:rPr lang="en-US">
                <a:ea typeface="Calibri"/>
                <a:cs typeface="Calibri"/>
              </a:rPr>
              <a:t>HPTC is our apprenticeship program that is providing training in the trades (carpentry, woodworking, and masonry); </a:t>
            </a:r>
          </a:p>
          <a:p>
            <a:r>
              <a:rPr lang="en-US">
                <a:ea typeface="Calibri"/>
                <a:cs typeface="Calibri"/>
              </a:rPr>
              <a:t>We launched a program with Boston parks called the </a:t>
            </a:r>
            <a:r>
              <a:rPr lang="en-US" err="1">
                <a:ea typeface="Calibri"/>
                <a:cs typeface="Calibri"/>
              </a:rPr>
              <a:t>boston</a:t>
            </a:r>
            <a:r>
              <a:rPr lang="en-US">
                <a:ea typeface="Calibri"/>
                <a:cs typeface="Calibri"/>
              </a:rPr>
              <a:t> climate corps focused climate impacts at the park and city of Boston. </a:t>
            </a:r>
          </a:p>
          <a:p>
            <a:r>
              <a:rPr lang="en-US">
                <a:ea typeface="Calibri"/>
                <a:cs typeface="Calibri"/>
              </a:rPr>
              <a:t>LiDAR is our newest program, members are completing surveying using light detection technology for refuges'</a:t>
            </a:r>
          </a:p>
          <a:p>
            <a:r>
              <a:rPr lang="en-US">
                <a:ea typeface="Calibri"/>
                <a:cs typeface="Calibri"/>
              </a:rPr>
              <a:t>Youth Empowerment Stewards is our programming that supports opportunities for individuals with a different ability to have a service experience </a:t>
            </a:r>
          </a:p>
          <a:p>
            <a:r>
              <a:rPr lang="en-US">
                <a:ea typeface="Calibri"/>
                <a:cs typeface="Calibri"/>
              </a:rPr>
              <a:t>In 2022 we </a:t>
            </a:r>
            <a:r>
              <a:rPr lang="en-US" err="1">
                <a:ea typeface="Calibri"/>
                <a:cs typeface="Calibri"/>
              </a:rPr>
              <a:t>launced</a:t>
            </a:r>
            <a:r>
              <a:rPr lang="en-US">
                <a:ea typeface="Calibri"/>
                <a:cs typeface="Calibri"/>
              </a:rPr>
              <a:t> a specialized program in WV, WV READY where we are placing national service members across the state to support community plans to develop outdoor recreational programming </a:t>
            </a:r>
          </a:p>
          <a:p>
            <a:endParaRPr lang="en-US"/>
          </a:p>
          <a:p>
            <a:r>
              <a:rPr lang="en-US"/>
              <a:t>Kick to Shelby for story</a:t>
            </a:r>
            <a:endParaRPr lang="en-US">
              <a:cs typeface="Calibri"/>
            </a:endParaRPr>
          </a:p>
          <a:p>
            <a:r>
              <a:rPr lang="en-US">
                <a:cs typeface="Calibri"/>
              </a:rPr>
              <a:t>Here we have pictured several VISTAs from around the country who attended our recent in-person VISTA training with our team in Beckley, WV. Stewards offers in person training opportunities for our VISTA cohorts which focus on professional development trainings but also on connecting the members to each other so that they can share their experiences in their host communities and offer each other what they have learned in their terms, building their professional network. They also explored the Beckley area and New River Gorge!</a:t>
            </a:r>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4</a:t>
            </a:fld>
            <a:endParaRPr lang="en-US"/>
          </a:p>
        </p:txBody>
      </p:sp>
    </p:spTree>
    <p:extLst>
      <p:ext uri="{BB962C8B-B14F-4D97-AF65-F5344CB8AC3E}">
        <p14:creationId xmlns:p14="http://schemas.microsoft.com/office/powerpoint/2010/main" val="4220652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John</a:t>
            </a:r>
          </a:p>
          <a:p>
            <a:endParaRPr lang="en-US">
              <a:ea typeface="Calibri"/>
              <a:cs typeface="Calibri"/>
            </a:endParaRPr>
          </a:p>
          <a:p>
            <a:r>
              <a:rPr lang="en-US" b="1"/>
              <a:t>Beckley, WV:</a:t>
            </a:r>
            <a:r>
              <a:rPr lang="en-US"/>
              <a:t>  Kaitlin McBride, Stewards VISTA serving with Beckley Sanitation Board, presents in a Bicycle Pedestrian Action Committee meeting where the city’s mayor approved their trail expansion project proposal. Kaitlin assessed pedestrian access needs, created maps of current sidewalks to assess walkability, mapped potential trail routes along existing sewer lines, visited and scouted the potential sites, and then created the project implementation plan and timeline. Kaitlin also supported watershed monitoring efforts and learned GIS as a part of her training for her projects. She returned to school following her term. </a:t>
            </a:r>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5</a:t>
            </a:fld>
            <a:endParaRPr lang="en-US"/>
          </a:p>
        </p:txBody>
      </p:sp>
    </p:spTree>
    <p:extLst>
      <p:ext uri="{BB962C8B-B14F-4D97-AF65-F5344CB8AC3E}">
        <p14:creationId xmlns:p14="http://schemas.microsoft.com/office/powerpoint/2010/main" val="2652593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John</a:t>
            </a:r>
            <a:endParaRPr lang="en-US"/>
          </a:p>
          <a:p>
            <a:endParaRPr lang="en-US"/>
          </a:p>
          <a:p>
            <a:r>
              <a:rPr lang="en-US"/>
              <a:t>Paonia, CO: Stewards VISTA Lauran Swartz serves as the Outreach Coordinator VISTA at Western Slope Conservation Center. Lauren planned a ribbon cutting ceremony for the local Paonia River Park, pictured here. Due to flooding, much trail reconstruction was performed, and the event engaged the community to celebrate the reopening of the trail and the hard work of those who rebuilt it. Along with building an invite list and creating invitations, Lauren designed this wreath garland to serve as an environmentally friendly “ribbon”, created posters for the event, sent a press release to local media, and planned an environmental education-focused scavenger hunt for participating students. 105 students and their teachers from the local PK-8 school, members from the Rotary and Lions clubs, representatives from The Nature Connection, and WSCC volunteers were in attendance.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6</a:t>
            </a:fld>
            <a:endParaRPr lang="en-US"/>
          </a:p>
        </p:txBody>
      </p:sp>
    </p:spTree>
    <p:extLst>
      <p:ext uri="{BB962C8B-B14F-4D97-AF65-F5344CB8AC3E}">
        <p14:creationId xmlns:p14="http://schemas.microsoft.com/office/powerpoint/2010/main" val="1731094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Hannah- </a:t>
            </a:r>
            <a:endParaRPr lang="en-US">
              <a:ea typeface="Calibri"/>
              <a:cs typeface="Calibri"/>
            </a:endParaRPr>
          </a:p>
          <a:p>
            <a:r>
              <a:rPr lang="en-US" b="1">
                <a:ea typeface="Calibri"/>
                <a:cs typeface="Calibri"/>
              </a:rPr>
              <a:t>Our ECAP project is a partnership with various federal agencies that will support 135 VISTAs annually over the next three years; (highlight activities) </a:t>
            </a:r>
          </a:p>
          <a:p>
            <a:r>
              <a:rPr lang="en-US" b="1">
                <a:ea typeface="Calibri"/>
                <a:cs typeface="Calibri"/>
              </a:rPr>
              <a:t> </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7</a:t>
            </a:fld>
            <a:endParaRPr lang="en-US"/>
          </a:p>
        </p:txBody>
      </p:sp>
    </p:spTree>
    <p:extLst>
      <p:ext uri="{BB962C8B-B14F-4D97-AF65-F5344CB8AC3E}">
        <p14:creationId xmlns:p14="http://schemas.microsoft.com/office/powerpoint/2010/main" val="37560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Hannah</a:t>
            </a:r>
          </a:p>
          <a:p>
            <a:r>
              <a:rPr lang="en-US" b="1">
                <a:ea typeface="Calibri"/>
                <a:cs typeface="Calibri"/>
              </a:rPr>
              <a:t>Our ECAP placements will focus on the nine regions. These regions are those the IWG identified as priority areas as those are the ones with the most pressing needs and/or are experiencing energy transitions now. (share regions) </a:t>
            </a:r>
          </a:p>
        </p:txBody>
      </p:sp>
      <p:sp>
        <p:nvSpPr>
          <p:cNvPr id="4" name="Slide Number Placeholder 3"/>
          <p:cNvSpPr>
            <a:spLocks noGrp="1"/>
          </p:cNvSpPr>
          <p:nvPr>
            <p:ph type="sldNum" sz="quarter" idx="5"/>
          </p:nvPr>
        </p:nvSpPr>
        <p:spPr/>
        <p:txBody>
          <a:bodyPr/>
          <a:lstStyle/>
          <a:p>
            <a:fld id="{C26CAA14-3B3E-4BD4-AB4C-F154CC1E9697}" type="slidenum">
              <a:rPr lang="en-US" smtClean="0"/>
              <a:t>8</a:t>
            </a:fld>
            <a:endParaRPr lang="en-US"/>
          </a:p>
        </p:txBody>
      </p:sp>
    </p:spTree>
    <p:extLst>
      <p:ext uri="{BB962C8B-B14F-4D97-AF65-F5344CB8AC3E}">
        <p14:creationId xmlns:p14="http://schemas.microsoft.com/office/powerpoint/2010/main" val="407434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Trish</a:t>
            </a:r>
          </a:p>
          <a:p>
            <a:endParaRPr lang="en-US">
              <a:ea typeface="Calibri"/>
              <a:cs typeface="Calibri"/>
            </a:endParaRPr>
          </a:p>
          <a:p>
            <a:r>
              <a:rPr lang="en-US">
                <a:ea typeface="Calibri"/>
                <a:cs typeface="Calibri"/>
              </a:rPr>
              <a:t>Mention that </a:t>
            </a:r>
            <a:r>
              <a:rPr lang="en-US"/>
              <a:t>VISTAs often become employees of host site. (Removed from benefits bullets per John's suggestion)</a:t>
            </a:r>
          </a:p>
          <a:p>
            <a:r>
              <a:rPr lang="en-US"/>
              <a:t>ECIWG - Energy Communities Interagency Working Group</a:t>
            </a:r>
            <a:endParaRPr lang="en-US">
              <a:ea typeface="Calibri"/>
              <a:cs typeface="Calibri"/>
            </a:endParaRPr>
          </a:p>
        </p:txBody>
      </p:sp>
      <p:sp>
        <p:nvSpPr>
          <p:cNvPr id="4" name="Slide Number Placeholder 3"/>
          <p:cNvSpPr>
            <a:spLocks noGrp="1"/>
          </p:cNvSpPr>
          <p:nvPr>
            <p:ph type="sldNum" sz="quarter" idx="5"/>
          </p:nvPr>
        </p:nvSpPr>
        <p:spPr/>
        <p:txBody>
          <a:bodyPr/>
          <a:lstStyle/>
          <a:p>
            <a:fld id="{C26CAA14-3B3E-4BD4-AB4C-F154CC1E9697}" type="slidenum">
              <a:rPr lang="en-US" smtClean="0"/>
              <a:t>9</a:t>
            </a:fld>
            <a:endParaRPr lang="en-US"/>
          </a:p>
        </p:txBody>
      </p:sp>
    </p:spTree>
    <p:extLst>
      <p:ext uri="{BB962C8B-B14F-4D97-AF65-F5344CB8AC3E}">
        <p14:creationId xmlns:p14="http://schemas.microsoft.com/office/powerpoint/2010/main" val="2461842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00A2463-22CF-4D79-9D7F-C300A537BB1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3484043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A2463-22CF-4D79-9D7F-C300A537BB1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397583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A2463-22CF-4D79-9D7F-C300A537BB1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646394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T Interior slide 1">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D6A22B8B-CD5D-AF46-81BA-1B3E70DBD917}"/>
              </a:ext>
            </a:extLst>
          </p:cNvPr>
          <p:cNvSpPr>
            <a:spLocks noGrp="1"/>
          </p:cNvSpPr>
          <p:nvPr>
            <p:ph type="body" sz="quarter" idx="18" hasCustomPrompt="1"/>
          </p:nvPr>
        </p:nvSpPr>
        <p:spPr>
          <a:xfrm>
            <a:off x="1709334" y="2012612"/>
            <a:ext cx="9674352" cy="32004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chemeClr val="accent2"/>
              </a:buClr>
              <a:buSzPct val="100000"/>
              <a:buFont typeface="Arial" panose="020B0604020202020204" pitchFamily="34" charset="0"/>
              <a:buChar char="•"/>
              <a:tabLst/>
              <a:defRPr sz="1600" b="0" spc="0"/>
            </a:lvl1pPr>
            <a:lvl2pPr>
              <a:defRPr/>
            </a:lvl2pPr>
            <a:lvl3pPr>
              <a:defRPr/>
            </a:lvl3pPr>
            <a:lvl4pPr marL="1203325" indent="-288925">
              <a:defRPr/>
            </a:lvl4pPr>
            <a:lvl5pPr marL="1490663" indent="-287338">
              <a:defRPr sz="1400"/>
            </a:lvl5pPr>
          </a:lstStyle>
          <a:p>
            <a:r>
              <a:rPr lang="en-US">
                <a:solidFill>
                  <a:srgbClr val="092141"/>
                </a:solidFill>
                <a:effectLst/>
                <a:latin typeface="Century Gothic" panose="020B0502020202020204" pitchFamily="34" charset="0"/>
              </a:rPr>
              <a:t>Text here</a:t>
            </a:r>
          </a:p>
          <a:p>
            <a:r>
              <a:rPr lang="en-US">
                <a:solidFill>
                  <a:srgbClr val="092141"/>
                </a:solidFill>
                <a:effectLst/>
                <a:latin typeface="Century Gothic" panose="020B0502020202020204" pitchFamily="34" charset="0"/>
              </a:rPr>
              <a:t>Subtext here </a:t>
            </a:r>
          </a:p>
          <a:p>
            <a:pPr lvl="1"/>
            <a:r>
              <a:rPr lang="en-US">
                <a:solidFill>
                  <a:srgbClr val="092141"/>
                </a:solidFill>
                <a:effectLst/>
                <a:latin typeface="Century Gothic" panose="020B0502020202020204" pitchFamily="34" charset="0"/>
              </a:rPr>
              <a:t>Second Level </a:t>
            </a:r>
          </a:p>
          <a:p>
            <a:pPr lvl="2"/>
            <a:r>
              <a:rPr lang="en-US">
                <a:solidFill>
                  <a:srgbClr val="092141"/>
                </a:solidFill>
                <a:effectLst/>
                <a:latin typeface="Century Gothic" panose="020B0502020202020204" pitchFamily="34" charset="0"/>
              </a:rPr>
              <a:t>Third Level </a:t>
            </a:r>
          </a:p>
          <a:p>
            <a:pPr lvl="3"/>
            <a:r>
              <a:rPr lang="en-US">
                <a:solidFill>
                  <a:srgbClr val="092141"/>
                </a:solidFill>
                <a:effectLst/>
                <a:latin typeface="Century Gothic" panose="020B0502020202020204" pitchFamily="34" charset="0"/>
              </a:rPr>
              <a:t>Fourth</a:t>
            </a:r>
          </a:p>
          <a:p>
            <a:pPr lvl="4"/>
            <a:r>
              <a:rPr lang="en-US">
                <a:solidFill>
                  <a:srgbClr val="092141"/>
                </a:solidFill>
                <a:effectLst/>
                <a:latin typeface="Century Gothic" panose="020B0502020202020204" pitchFamily="34" charset="0"/>
              </a:rPr>
              <a:t>Fifth </a:t>
            </a:r>
          </a:p>
        </p:txBody>
      </p:sp>
      <p:sp>
        <p:nvSpPr>
          <p:cNvPr id="10" name="Title 1">
            <a:extLst>
              <a:ext uri="{FF2B5EF4-FFF2-40B4-BE49-F238E27FC236}">
                <a16:creationId xmlns:a16="http://schemas.microsoft.com/office/drawing/2014/main" id="{FCA79B21-8295-FA42-A4B4-C57FC659ACA6}"/>
              </a:ext>
            </a:extLst>
          </p:cNvPr>
          <p:cNvSpPr>
            <a:spLocks noGrp="1"/>
          </p:cNvSpPr>
          <p:nvPr>
            <p:ph type="title" hasCustomPrompt="1"/>
          </p:nvPr>
        </p:nvSpPr>
        <p:spPr>
          <a:xfrm>
            <a:off x="463648" y="567041"/>
            <a:ext cx="6082862" cy="419100"/>
          </a:xfrm>
        </p:spPr>
        <p:txBody>
          <a:bodyPr/>
          <a:lstStyle/>
          <a:p>
            <a:r>
              <a:rPr lang="en-US"/>
              <a:t>Header for slide goes here</a:t>
            </a:r>
          </a:p>
        </p:txBody>
      </p:sp>
      <p:sp>
        <p:nvSpPr>
          <p:cNvPr id="12" name="Text Placeholder 6">
            <a:extLst>
              <a:ext uri="{FF2B5EF4-FFF2-40B4-BE49-F238E27FC236}">
                <a16:creationId xmlns:a16="http://schemas.microsoft.com/office/drawing/2014/main" id="{DA8175A1-D07E-D240-AB85-0D2302A46E89}"/>
              </a:ext>
            </a:extLst>
          </p:cNvPr>
          <p:cNvSpPr>
            <a:spLocks noGrp="1"/>
          </p:cNvSpPr>
          <p:nvPr>
            <p:ph type="body" sz="quarter" idx="13" hasCustomPrompt="1"/>
          </p:nvPr>
        </p:nvSpPr>
        <p:spPr>
          <a:xfrm>
            <a:off x="463648" y="1006067"/>
            <a:ext cx="6083300" cy="289333"/>
          </a:xfrm>
          <a:prstGeom prst="rect">
            <a:avLst/>
          </a:prstGeom>
        </p:spPr>
        <p:txBody>
          <a:bodyPr lIns="0" tIns="0" rIns="0" bIns="0">
            <a:noAutofit/>
          </a:bodyPr>
          <a:lstStyle>
            <a:lvl1pPr>
              <a:defRPr spc="0" baseline="0"/>
            </a:lvl1pPr>
          </a:lstStyle>
          <a:p>
            <a:pPr lvl="0"/>
            <a:r>
              <a:rPr lang="en-US"/>
              <a:t>Sub-header goes in here (optional) </a:t>
            </a:r>
          </a:p>
        </p:txBody>
      </p:sp>
      <p:sp>
        <p:nvSpPr>
          <p:cNvPr id="2" name="Date Placeholder 1">
            <a:extLst>
              <a:ext uri="{FF2B5EF4-FFF2-40B4-BE49-F238E27FC236}">
                <a16:creationId xmlns:a16="http://schemas.microsoft.com/office/drawing/2014/main" id="{3E4ED258-E14F-BF47-9F28-5BB39895ACC4}"/>
              </a:ext>
            </a:extLst>
          </p:cNvPr>
          <p:cNvSpPr>
            <a:spLocks noGrp="1"/>
          </p:cNvSpPr>
          <p:nvPr>
            <p:ph type="dt" sz="half" idx="19"/>
          </p:nvPr>
        </p:nvSpPr>
        <p:spPr/>
        <p:txBody>
          <a:bodyPr/>
          <a:lstStyle/>
          <a:p>
            <a:fld id="{AC30439D-71C4-BA4D-96A8-5CC35AC14C60}" type="datetime7">
              <a:rPr lang="en-US" smtClean="0"/>
              <a:t>Nov-24</a:t>
            </a:fld>
            <a:r>
              <a:rPr lang="en-US"/>
              <a:t>  |</a:t>
            </a:r>
          </a:p>
        </p:txBody>
      </p:sp>
      <p:sp>
        <p:nvSpPr>
          <p:cNvPr id="3" name="Footer Placeholder 2">
            <a:extLst>
              <a:ext uri="{FF2B5EF4-FFF2-40B4-BE49-F238E27FC236}">
                <a16:creationId xmlns:a16="http://schemas.microsoft.com/office/drawing/2014/main" id="{3CCEC545-693B-B043-A55B-429CB0F7AB83}"/>
              </a:ext>
            </a:extLst>
          </p:cNvPr>
          <p:cNvSpPr>
            <a:spLocks noGrp="1"/>
          </p:cNvSpPr>
          <p:nvPr>
            <p:ph type="ftr" sz="quarter" idx="20"/>
          </p:nvPr>
        </p:nvSpPr>
        <p:spPr/>
        <p:txBody>
          <a:bodyPr/>
          <a:lstStyle>
            <a:lvl1pPr>
              <a:defRPr>
                <a:solidFill>
                  <a:schemeClr val="bg1">
                    <a:alpha val="50000"/>
                  </a:schemeClr>
                </a:solidFill>
              </a:defRPr>
            </a:lvl1pPr>
          </a:lstStyle>
          <a:p>
            <a:r>
              <a:rPr lang="en-US"/>
              <a:t>© 2020 AmeriCorps.</a:t>
            </a:r>
          </a:p>
        </p:txBody>
      </p:sp>
      <p:sp>
        <p:nvSpPr>
          <p:cNvPr id="4" name="Slide Number Placeholder 3">
            <a:extLst>
              <a:ext uri="{FF2B5EF4-FFF2-40B4-BE49-F238E27FC236}">
                <a16:creationId xmlns:a16="http://schemas.microsoft.com/office/drawing/2014/main" id="{836D88C1-0C98-C843-A554-CFCC6D3A801E}"/>
              </a:ext>
            </a:extLst>
          </p:cNvPr>
          <p:cNvSpPr>
            <a:spLocks noGrp="1"/>
          </p:cNvSpPr>
          <p:nvPr>
            <p:ph type="sldNum" sz="quarter" idx="21"/>
          </p:nvPr>
        </p:nvSpPr>
        <p:spPr/>
        <p:txBody>
          <a:bodyPr/>
          <a:lstStyle/>
          <a:p>
            <a:r>
              <a:rPr lang="en-US"/>
              <a:t>  </a:t>
            </a:r>
            <a:fld id="{E0E21186-8CC3-194A-9753-0BBC1EC778BB}" type="slidenum">
              <a:rPr lang="en-US" smtClean="0"/>
              <a:pPr/>
              <a:t>‹#›</a:t>
            </a:fld>
            <a:endParaRPr lang="en-US"/>
          </a:p>
        </p:txBody>
      </p:sp>
      <p:pic>
        <p:nvPicPr>
          <p:cNvPr id="13" name="Picture 12">
            <a:extLst>
              <a:ext uri="{FF2B5EF4-FFF2-40B4-BE49-F238E27FC236}">
                <a16:creationId xmlns:a16="http://schemas.microsoft.com/office/drawing/2014/main" id="{182E3ACC-3EED-594E-A230-D358DA4FC482}"/>
              </a:ext>
            </a:extLst>
          </p:cNvPr>
          <p:cNvPicPr>
            <a:picLocks noChangeAspect="1"/>
          </p:cNvPicPr>
          <p:nvPr userDrawn="1"/>
        </p:nvPicPr>
        <p:blipFill>
          <a:blip r:embed="rId2"/>
          <a:stretch>
            <a:fillRect/>
          </a:stretch>
        </p:blipFill>
        <p:spPr>
          <a:xfrm>
            <a:off x="0" y="6210300"/>
            <a:ext cx="12192000" cy="419100"/>
          </a:xfrm>
          <a:prstGeom prst="rect">
            <a:avLst/>
          </a:prstGeom>
        </p:spPr>
      </p:pic>
    </p:spTree>
    <p:extLst>
      <p:ext uri="{BB962C8B-B14F-4D97-AF65-F5344CB8AC3E}">
        <p14:creationId xmlns:p14="http://schemas.microsoft.com/office/powerpoint/2010/main" val="182766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0A2463-22CF-4D79-9D7F-C300A537BB1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187934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0A2463-22CF-4D79-9D7F-C300A537BB1B}"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251499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0A2463-22CF-4D79-9D7F-C300A537BB1B}"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447695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0A2463-22CF-4D79-9D7F-C300A537BB1B}"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349026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00A2463-22CF-4D79-9D7F-C300A537BB1B}"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209697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0A2463-22CF-4D79-9D7F-C300A537BB1B}"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97120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0A2463-22CF-4D79-9D7F-C300A537BB1B}"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254724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0A2463-22CF-4D79-9D7F-C300A537BB1B}"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BD5F7-2128-4B54-9E7F-68814E08DFC0}" type="slidenum">
              <a:rPr lang="en-US" smtClean="0"/>
              <a:t>‹#›</a:t>
            </a:fld>
            <a:endParaRPr lang="en-US"/>
          </a:p>
        </p:txBody>
      </p:sp>
    </p:spTree>
    <p:extLst>
      <p:ext uri="{BB962C8B-B14F-4D97-AF65-F5344CB8AC3E}">
        <p14:creationId xmlns:p14="http://schemas.microsoft.com/office/powerpoint/2010/main" val="362901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0A2463-22CF-4D79-9D7F-C300A537BB1B}"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BD5F7-2128-4B54-9E7F-68814E08DFC0}" type="slidenum">
              <a:rPr lang="en-US" smtClean="0"/>
              <a:t>‹#›</a:t>
            </a:fld>
            <a:endParaRPr lang="en-US"/>
          </a:p>
        </p:txBody>
      </p:sp>
    </p:spTree>
    <p:extLst>
      <p:ext uri="{BB962C8B-B14F-4D97-AF65-F5344CB8AC3E}">
        <p14:creationId xmlns:p14="http://schemas.microsoft.com/office/powerpoint/2010/main" val="2716704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hyperlink" Target="https://forms.office.com/r/0E2NXUgxHH" TargetMode="Externa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stewardslegacy.org/ecap"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mailto:sstreet@conservationlegacy.org" TargetMode="External"/><Relationship Id="rId5" Type="http://schemas.openxmlformats.org/officeDocument/2006/relationships/hyperlink" Target="mailto:april@conservationlegacy.org" TargetMode="External"/><Relationship Id="rId10" Type="http://schemas.openxmlformats.org/officeDocument/2006/relationships/image" Target="../media/image5.png"/><Relationship Id="rId4" Type="http://schemas.openxmlformats.org/officeDocument/2006/relationships/hyperlink" Target="mailto:hstone@conservationlegacy.org" TargetMode="External"/><Relationship Id="rId9"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60FA4B-0343-D3AA-ED94-DB1EFC30472F}"/>
              </a:ext>
            </a:extLst>
          </p:cNvPr>
          <p:cNvSpPr/>
          <p:nvPr/>
        </p:nvSpPr>
        <p:spPr>
          <a:xfrm>
            <a:off x="-57510" y="-6927"/>
            <a:ext cx="5015344" cy="6871855"/>
          </a:xfrm>
          <a:prstGeom prst="rect">
            <a:avLst/>
          </a:prstGeom>
          <a:solidFill>
            <a:srgbClr val="0027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a:latin typeface="Montserrat SemiBold"/>
              <a:cs typeface="Calibri"/>
            </a:endParaRPr>
          </a:p>
        </p:txBody>
      </p:sp>
      <p:sp>
        <p:nvSpPr>
          <p:cNvPr id="16" name="Rectangle 15">
            <a:extLst>
              <a:ext uri="{FF2B5EF4-FFF2-40B4-BE49-F238E27FC236}">
                <a16:creationId xmlns:a16="http://schemas.microsoft.com/office/drawing/2014/main" id="{CC17DA0E-E912-2BA3-D995-499B9E7A9EC6}"/>
              </a:ext>
            </a:extLst>
          </p:cNvPr>
          <p:cNvSpPr/>
          <p:nvPr/>
        </p:nvSpPr>
        <p:spPr>
          <a:xfrm>
            <a:off x="4960961" y="0"/>
            <a:ext cx="7232072" cy="6858000"/>
          </a:xfrm>
          <a:prstGeom prst="rect">
            <a:avLst/>
          </a:prstGeom>
          <a:solidFill>
            <a:srgbClr val="0069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ogo with a white circle and black text&#10;&#10;Description automatically generated">
            <a:extLst>
              <a:ext uri="{FF2B5EF4-FFF2-40B4-BE49-F238E27FC236}">
                <a16:creationId xmlns:a16="http://schemas.microsoft.com/office/drawing/2014/main" id="{83331F5A-10D4-79E8-B66B-BACEBADE5CAF}"/>
              </a:ext>
            </a:extLst>
          </p:cNvPr>
          <p:cNvPicPr>
            <a:picLocks noChangeAspect="1"/>
          </p:cNvPicPr>
          <p:nvPr/>
        </p:nvPicPr>
        <p:blipFill>
          <a:blip r:embed="rId3"/>
          <a:stretch>
            <a:fillRect/>
          </a:stretch>
        </p:blipFill>
        <p:spPr>
          <a:xfrm>
            <a:off x="2519068" y="3523499"/>
            <a:ext cx="2051209" cy="1385455"/>
          </a:xfrm>
          <a:prstGeom prst="rect">
            <a:avLst/>
          </a:prstGeom>
        </p:spPr>
      </p:pic>
      <p:pic>
        <p:nvPicPr>
          <p:cNvPr id="6" name="Picture 5" descr="A logo of a company&#10;&#10;Description automatically generated">
            <a:extLst>
              <a:ext uri="{FF2B5EF4-FFF2-40B4-BE49-F238E27FC236}">
                <a16:creationId xmlns:a16="http://schemas.microsoft.com/office/drawing/2014/main" id="{2D70ED89-8556-AFE2-CD9D-51ABA3275F2F}"/>
              </a:ext>
            </a:extLst>
          </p:cNvPr>
          <p:cNvPicPr>
            <a:picLocks noChangeAspect="1"/>
          </p:cNvPicPr>
          <p:nvPr/>
        </p:nvPicPr>
        <p:blipFill>
          <a:blip r:embed="rId4"/>
          <a:stretch>
            <a:fillRect/>
          </a:stretch>
        </p:blipFill>
        <p:spPr>
          <a:xfrm>
            <a:off x="178588" y="3286517"/>
            <a:ext cx="2024495" cy="1844387"/>
          </a:xfrm>
          <a:prstGeom prst="rect">
            <a:avLst/>
          </a:prstGeom>
        </p:spPr>
      </p:pic>
      <p:sp>
        <p:nvSpPr>
          <p:cNvPr id="9" name="TextBox 8">
            <a:extLst>
              <a:ext uri="{FF2B5EF4-FFF2-40B4-BE49-F238E27FC236}">
                <a16:creationId xmlns:a16="http://schemas.microsoft.com/office/drawing/2014/main" id="{A7C84757-810A-9028-F7EC-1D5656EF0554}"/>
              </a:ext>
            </a:extLst>
          </p:cNvPr>
          <p:cNvSpPr txBox="1"/>
          <p:nvPr/>
        </p:nvSpPr>
        <p:spPr>
          <a:xfrm>
            <a:off x="-326679" y="308457"/>
            <a:ext cx="555813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200">
                <a:solidFill>
                  <a:schemeClr val="bg1"/>
                </a:solidFill>
                <a:latin typeface="Montserrat SemiBold"/>
                <a:cs typeface="Calibri"/>
              </a:rPr>
              <a:t>Energy Communities AmeriCorps </a:t>
            </a:r>
          </a:p>
        </p:txBody>
      </p:sp>
      <p:cxnSp>
        <p:nvCxnSpPr>
          <p:cNvPr id="10" name="Straight Arrow Connector 9">
            <a:extLst>
              <a:ext uri="{FF2B5EF4-FFF2-40B4-BE49-F238E27FC236}">
                <a16:creationId xmlns:a16="http://schemas.microsoft.com/office/drawing/2014/main" id="{B81B7112-6BD6-CF6C-DAB7-CD7CDB9C29F0}"/>
              </a:ext>
            </a:extLst>
          </p:cNvPr>
          <p:cNvCxnSpPr/>
          <p:nvPr/>
        </p:nvCxnSpPr>
        <p:spPr>
          <a:xfrm>
            <a:off x="762001" y="3207328"/>
            <a:ext cx="3477492" cy="13854"/>
          </a:xfrm>
          <a:prstGeom prst="straightConnector1">
            <a:avLst/>
          </a:prstGeom>
          <a:ln w="28575">
            <a:solidFill>
              <a:srgbClr val="006987"/>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9E5ECC2-9FEB-D564-335D-E5E787648B8B}"/>
              </a:ext>
            </a:extLst>
          </p:cNvPr>
          <p:cNvCxnSpPr>
            <a:cxnSpLocks/>
          </p:cNvCxnSpPr>
          <p:nvPr/>
        </p:nvCxnSpPr>
        <p:spPr>
          <a:xfrm flipH="1">
            <a:off x="1177638" y="5160816"/>
            <a:ext cx="2618508" cy="2"/>
          </a:xfrm>
          <a:prstGeom prst="straightConnector1">
            <a:avLst/>
          </a:prstGeom>
          <a:ln w="28575">
            <a:solidFill>
              <a:srgbClr val="006987"/>
            </a:solidFill>
          </a:ln>
        </p:spPr>
        <p:style>
          <a:lnRef idx="1">
            <a:schemeClr val="accent1"/>
          </a:lnRef>
          <a:fillRef idx="0">
            <a:schemeClr val="accent1"/>
          </a:fillRef>
          <a:effectRef idx="0">
            <a:schemeClr val="accent1"/>
          </a:effectRef>
          <a:fontRef idx="minor">
            <a:schemeClr val="tx1"/>
          </a:fontRef>
        </p:style>
      </p:cxnSp>
      <p:pic>
        <p:nvPicPr>
          <p:cNvPr id="13" name="Picture 12" descr="A group of people looking at flowers in a garden&#10;&#10;Description automatically generated">
            <a:extLst>
              <a:ext uri="{FF2B5EF4-FFF2-40B4-BE49-F238E27FC236}">
                <a16:creationId xmlns:a16="http://schemas.microsoft.com/office/drawing/2014/main" id="{8F021A37-AC19-09EB-42F4-2182FC34F5CB}"/>
              </a:ext>
            </a:extLst>
          </p:cNvPr>
          <p:cNvPicPr>
            <a:picLocks noChangeAspect="1"/>
          </p:cNvPicPr>
          <p:nvPr/>
        </p:nvPicPr>
        <p:blipFill>
          <a:blip r:embed="rId5"/>
          <a:stretch>
            <a:fillRect/>
          </a:stretch>
        </p:blipFill>
        <p:spPr>
          <a:xfrm>
            <a:off x="4959335" y="766062"/>
            <a:ext cx="7247583" cy="5310458"/>
          </a:xfrm>
          <a:prstGeom prst="rect">
            <a:avLst/>
          </a:prstGeom>
        </p:spPr>
      </p:pic>
      <p:sp>
        <p:nvSpPr>
          <p:cNvPr id="18" name="TextBox 17">
            <a:extLst>
              <a:ext uri="{FF2B5EF4-FFF2-40B4-BE49-F238E27FC236}">
                <a16:creationId xmlns:a16="http://schemas.microsoft.com/office/drawing/2014/main" id="{D9A23FA5-ABAD-C8DF-AF09-37053ACDD9CE}"/>
              </a:ext>
            </a:extLst>
          </p:cNvPr>
          <p:cNvSpPr txBox="1"/>
          <p:nvPr/>
        </p:nvSpPr>
        <p:spPr>
          <a:xfrm>
            <a:off x="6096511" y="6141405"/>
            <a:ext cx="6949461"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latin typeface="Montserrat"/>
                <a:cs typeface="Calibri"/>
              </a:rPr>
              <a:t>Huntington, WV:</a:t>
            </a:r>
            <a:r>
              <a:rPr lang="en-US" sz="1600">
                <a:solidFill>
                  <a:schemeClr val="bg1"/>
                </a:solidFill>
                <a:latin typeface="Montserrat"/>
                <a:cs typeface="Calibri"/>
              </a:rPr>
              <a:t> Stewards VISTA Nathan Luton</a:t>
            </a:r>
          </a:p>
          <a:p>
            <a:endParaRPr lang="en-US">
              <a:cs typeface="Calibri"/>
            </a:endParaRPr>
          </a:p>
          <a:p>
            <a:pPr algn="l"/>
            <a:endParaRPr lang="en-US">
              <a:cs typeface="Calibri"/>
            </a:endParaRPr>
          </a:p>
        </p:txBody>
      </p:sp>
      <p:sp>
        <p:nvSpPr>
          <p:cNvPr id="7" name="Rectangle 6">
            <a:extLst>
              <a:ext uri="{FF2B5EF4-FFF2-40B4-BE49-F238E27FC236}">
                <a16:creationId xmlns:a16="http://schemas.microsoft.com/office/drawing/2014/main" id="{C46CBC3A-F28C-EC82-A0F4-E6B2612ECB5F}"/>
              </a:ext>
            </a:extLst>
          </p:cNvPr>
          <p:cNvSpPr/>
          <p:nvPr/>
        </p:nvSpPr>
        <p:spPr>
          <a:xfrm>
            <a:off x="83127" y="5278581"/>
            <a:ext cx="4710545" cy="146858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text on a black background&#10;&#10;Description automatically generated">
            <a:extLst>
              <a:ext uri="{FF2B5EF4-FFF2-40B4-BE49-F238E27FC236}">
                <a16:creationId xmlns:a16="http://schemas.microsoft.com/office/drawing/2014/main" id="{24ADACAD-B496-4A66-6B83-5FB2C8735137}"/>
              </a:ext>
            </a:extLst>
          </p:cNvPr>
          <p:cNvPicPr>
            <a:picLocks noChangeAspect="1"/>
          </p:cNvPicPr>
          <p:nvPr/>
        </p:nvPicPr>
        <p:blipFill>
          <a:blip r:embed="rId6"/>
          <a:stretch>
            <a:fillRect/>
          </a:stretch>
        </p:blipFill>
        <p:spPr>
          <a:xfrm>
            <a:off x="173805" y="5384817"/>
            <a:ext cx="4514493" cy="1219483"/>
          </a:xfrm>
          <a:prstGeom prst="rect">
            <a:avLst/>
          </a:prstGeom>
        </p:spPr>
      </p:pic>
    </p:spTree>
    <p:extLst>
      <p:ext uri="{BB962C8B-B14F-4D97-AF65-F5344CB8AC3E}">
        <p14:creationId xmlns:p14="http://schemas.microsoft.com/office/powerpoint/2010/main" val="48377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Title 6"/>
          <p:cNvSpPr>
            <a:spLocks noGrp="1"/>
          </p:cNvSpPr>
          <p:nvPr>
            <p:ph type="title"/>
          </p:nvPr>
        </p:nvSpPr>
        <p:spPr>
          <a:xfrm>
            <a:off x="1685925" y="638295"/>
            <a:ext cx="9669463" cy="1077913"/>
          </a:xfrm>
        </p:spPr>
        <p:txBody>
          <a:bodyPr>
            <a:normAutofit fontScale="90000"/>
          </a:bodyPr>
          <a:lstStyle/>
          <a:p>
            <a:pPr algn="ctr"/>
            <a:r>
              <a:rPr lang="en-US">
                <a:solidFill>
                  <a:srgbClr val="005640"/>
                </a:solidFill>
                <a:latin typeface="Montserrat SemiBold"/>
              </a:rPr>
              <a:t>Next Steps: Call For Sites &amp; Site Application</a:t>
            </a:r>
            <a:endParaRPr lang="en-US">
              <a:solidFill>
                <a:srgbClr val="005640"/>
              </a:solidFill>
              <a:latin typeface="Montserrat SemiBold"/>
              <a:ea typeface="Calibri Light"/>
              <a:cs typeface="Calibri Light"/>
            </a:endParaRPr>
          </a:p>
        </p:txBody>
      </p:sp>
      <p:sp>
        <p:nvSpPr>
          <p:cNvPr id="8" name="Text Placeholder 7"/>
          <p:cNvSpPr>
            <a:spLocks noGrp="1"/>
          </p:cNvSpPr>
          <p:nvPr>
            <p:ph type="body" idx="1"/>
          </p:nvPr>
        </p:nvSpPr>
        <p:spPr>
          <a:xfrm>
            <a:off x="2257360" y="1724033"/>
            <a:ext cx="9116040" cy="622629"/>
          </a:xfrm>
        </p:spPr>
        <p:txBody>
          <a:bodyPr>
            <a:normAutofit/>
          </a:bodyPr>
          <a:lstStyle/>
          <a:p>
            <a:r>
              <a:rPr lang="en-US" sz="2800" b="0" i="1">
                <a:latin typeface="Montserrat"/>
                <a:ea typeface="+mn-lt"/>
                <a:cs typeface="+mn-lt"/>
              </a:rPr>
              <a:t>Seeking host sites to support Spring 2025 cohort</a:t>
            </a:r>
            <a:endParaRPr lang="en-US" i="1">
              <a:latin typeface="Montserrat"/>
              <a:ea typeface="+mn-lt"/>
              <a:cs typeface="+mn-lt"/>
            </a:endParaRPr>
          </a:p>
        </p:txBody>
      </p:sp>
      <p:sp>
        <p:nvSpPr>
          <p:cNvPr id="9" name="Content Placeholder 8"/>
          <p:cNvSpPr>
            <a:spLocks noGrp="1"/>
          </p:cNvSpPr>
          <p:nvPr>
            <p:ph sz="half" idx="2"/>
          </p:nvPr>
        </p:nvSpPr>
        <p:spPr>
          <a:xfrm>
            <a:off x="1539538" y="2802034"/>
            <a:ext cx="4025672" cy="3506568"/>
          </a:xfrm>
        </p:spPr>
        <p:txBody>
          <a:bodyPr vert="horz" lIns="91440" tIns="45720" rIns="91440" bIns="45720" rtlCol="0" anchor="t">
            <a:normAutofit/>
          </a:bodyPr>
          <a:lstStyle/>
          <a:p>
            <a:r>
              <a:rPr lang="en-US" sz="2100">
                <a:latin typeface="Montserrat"/>
                <a:ea typeface="Calibri"/>
                <a:cs typeface="Calibri"/>
              </a:rPr>
              <a:t>Member Recruitment: Dec, Jan, Feb with member selection deadline Feb. 17th</a:t>
            </a:r>
          </a:p>
          <a:p>
            <a:r>
              <a:rPr lang="en-US" sz="2100">
                <a:latin typeface="Montserrat"/>
                <a:ea typeface="Calibri"/>
                <a:cs typeface="Calibri"/>
              </a:rPr>
              <a:t>Application materials: </a:t>
            </a:r>
          </a:p>
          <a:p>
            <a:pPr lvl="1">
              <a:buFont typeface="Courier New" panose="020B0604020202020204" pitchFamily="34" charset="0"/>
              <a:buChar char="o"/>
            </a:pPr>
            <a:r>
              <a:rPr lang="en-US" sz="2100">
                <a:latin typeface="Montserrat"/>
                <a:ea typeface="Calibri"/>
                <a:cs typeface="Calibri"/>
              </a:rPr>
              <a:t>Organization Information</a:t>
            </a:r>
          </a:p>
          <a:p>
            <a:pPr lvl="1">
              <a:buFont typeface="Courier New" panose="020B0604020202020204" pitchFamily="34" charset="0"/>
              <a:buChar char="o"/>
            </a:pPr>
            <a:r>
              <a:rPr lang="en-US" sz="2100">
                <a:latin typeface="Montserrat"/>
                <a:ea typeface="Calibri"/>
                <a:cs typeface="Calibri"/>
              </a:rPr>
              <a:t>Focus Areas</a:t>
            </a:r>
          </a:p>
          <a:p>
            <a:pPr marL="457200" lvl="1" indent="0">
              <a:buNone/>
            </a:pPr>
            <a:endParaRPr lang="en-US" sz="2100">
              <a:latin typeface="Montserrat"/>
              <a:ea typeface="Calibri"/>
              <a:cs typeface="Calibri"/>
            </a:endParaRPr>
          </a:p>
          <a:p>
            <a:pPr lvl="1">
              <a:buFont typeface="Courier New" panose="020B0604020202020204" pitchFamily="34" charset="0"/>
              <a:buChar char="o"/>
            </a:pPr>
            <a:endParaRPr lang="en-US" sz="2100">
              <a:latin typeface="Montserrat"/>
              <a:ea typeface="Calibri"/>
              <a:cs typeface="Calibri"/>
            </a:endParaRPr>
          </a:p>
          <a:p>
            <a:pPr lvl="1">
              <a:buFont typeface="Courier New" panose="020B0604020202020204" pitchFamily="34" charset="0"/>
              <a:buChar char="o"/>
            </a:pPr>
            <a:endParaRPr lang="en-US" sz="2100">
              <a:latin typeface="Montserrat"/>
              <a:ea typeface="Calibri"/>
              <a:cs typeface="Calibri"/>
            </a:endParaRPr>
          </a:p>
          <a:p>
            <a:endParaRPr lang="en-US" sz="2100">
              <a:latin typeface="Montserrat"/>
              <a:ea typeface="Calibri"/>
              <a:cs typeface="Calibri"/>
            </a:endParaRPr>
          </a:p>
          <a:p>
            <a:pPr marL="0" indent="0">
              <a:buNone/>
            </a:pPr>
            <a:endParaRPr lang="en-US" sz="2100">
              <a:latin typeface="Montserrat"/>
              <a:ea typeface="Calibri"/>
              <a:cs typeface="Calibri"/>
            </a:endParaRPr>
          </a:p>
        </p:txBody>
      </p:sp>
      <p:sp>
        <p:nvSpPr>
          <p:cNvPr id="10" name="Text Placeholder 9"/>
          <p:cNvSpPr>
            <a:spLocks noGrp="1"/>
          </p:cNvSpPr>
          <p:nvPr>
            <p:ph type="body" sz="quarter" idx="3"/>
          </p:nvPr>
        </p:nvSpPr>
        <p:spPr>
          <a:xfrm>
            <a:off x="5572174" y="2027527"/>
            <a:ext cx="3003678" cy="3076191"/>
          </a:xfrm>
        </p:spPr>
        <p:txBody>
          <a:bodyPr vert="horz" lIns="91440" tIns="45720" rIns="91440" bIns="45720" rtlCol="0" anchor="ctr">
            <a:normAutofit/>
          </a:bodyPr>
          <a:lstStyle/>
          <a:p>
            <a:pPr algn="ctr"/>
            <a:r>
              <a:rPr lang="en-US" sz="2800">
                <a:latin typeface="Montserrat SemiBold"/>
                <a:ea typeface="Calibri"/>
                <a:cs typeface="Calibri"/>
              </a:rPr>
              <a:t>Submit </a:t>
            </a:r>
          </a:p>
          <a:p>
            <a:pPr algn="ctr"/>
            <a:r>
              <a:rPr lang="en-US" sz="2800">
                <a:latin typeface="Montserrat SemiBold"/>
                <a:ea typeface="Calibri"/>
                <a:cs typeface="Calibri"/>
              </a:rPr>
              <a:t>Application by</a:t>
            </a:r>
          </a:p>
          <a:p>
            <a:pPr algn="ctr"/>
            <a:r>
              <a:rPr lang="en-US" sz="2800">
                <a:latin typeface="Montserrat SemiBold"/>
                <a:cs typeface="Calibri"/>
              </a:rPr>
              <a:t>Monday, Nov. 25th</a:t>
            </a:r>
          </a:p>
        </p:txBody>
      </p:sp>
      <p:sp>
        <p:nvSpPr>
          <p:cNvPr id="2" name="TextBox 1">
            <a:extLst>
              <a:ext uri="{FF2B5EF4-FFF2-40B4-BE49-F238E27FC236}">
                <a16:creationId xmlns:a16="http://schemas.microsoft.com/office/drawing/2014/main" id="{55F54350-EAEB-F5A3-BB2C-48C617488420}"/>
              </a:ext>
            </a:extLst>
          </p:cNvPr>
          <p:cNvSpPr txBox="1"/>
          <p:nvPr/>
        </p:nvSpPr>
        <p:spPr>
          <a:xfrm>
            <a:off x="5890534" y="5100040"/>
            <a:ext cx="7726392" cy="14875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000">
                <a:latin typeface="Montserrat"/>
              </a:rPr>
              <a:t>Application Link: </a:t>
            </a:r>
          </a:p>
          <a:p>
            <a:pPr>
              <a:lnSpc>
                <a:spcPct val="90000"/>
              </a:lnSpc>
              <a:spcBef>
                <a:spcPts val="1000"/>
              </a:spcBef>
            </a:pPr>
            <a:r>
              <a:rPr lang="en-US" sz="2000">
                <a:latin typeface="Montserrat"/>
                <a:hlinkClick r:id="rId4"/>
              </a:rPr>
              <a:t>https://forms.office.com/r/0E2NXUgxHH</a:t>
            </a:r>
            <a:endParaRPr lang="en-US" sz="2000">
              <a:latin typeface="Montserrat"/>
            </a:endParaRPr>
          </a:p>
          <a:p>
            <a:pPr>
              <a:lnSpc>
                <a:spcPct val="90000"/>
              </a:lnSpc>
              <a:spcBef>
                <a:spcPts val="1000"/>
              </a:spcBef>
            </a:pPr>
            <a:endParaRPr lang="en-US" sz="2000">
              <a:solidFill>
                <a:srgbClr val="FF0000"/>
              </a:solidFill>
              <a:latin typeface="Montserrat"/>
            </a:endParaRPr>
          </a:p>
          <a:p>
            <a:pPr algn="l"/>
            <a:endParaRPr lang="en-US" sz="2000">
              <a:latin typeface="Montserrat"/>
              <a:ea typeface="Calibri"/>
              <a:cs typeface="Calibri"/>
            </a:endParaRPr>
          </a:p>
        </p:txBody>
      </p:sp>
      <p:pic>
        <p:nvPicPr>
          <p:cNvPr id="3" name="Picture 2" descr="A qr code with black squares&#10;&#10;Description automatically generated">
            <a:extLst>
              <a:ext uri="{FF2B5EF4-FFF2-40B4-BE49-F238E27FC236}">
                <a16:creationId xmlns:a16="http://schemas.microsoft.com/office/drawing/2014/main" id="{D0FD4E73-B688-A83F-0E05-542B0AF331F8}"/>
              </a:ext>
            </a:extLst>
          </p:cNvPr>
          <p:cNvPicPr>
            <a:picLocks noChangeAspect="1"/>
          </p:cNvPicPr>
          <p:nvPr/>
        </p:nvPicPr>
        <p:blipFill>
          <a:blip r:embed="rId5"/>
          <a:stretch>
            <a:fillRect/>
          </a:stretch>
        </p:blipFill>
        <p:spPr>
          <a:xfrm>
            <a:off x="8779471" y="2614457"/>
            <a:ext cx="2592892" cy="2494344"/>
          </a:xfrm>
          <a:prstGeom prst="rect">
            <a:avLst/>
          </a:prstGeom>
        </p:spPr>
      </p:pic>
      <p:sp>
        <p:nvSpPr>
          <p:cNvPr id="12" name="Content Placeholder 10">
            <a:extLst>
              <a:ext uri="{FF2B5EF4-FFF2-40B4-BE49-F238E27FC236}">
                <a16:creationId xmlns:a16="http://schemas.microsoft.com/office/drawing/2014/main" id="{BCBD6C81-B556-FED6-447E-AABFA2D23BEF}"/>
              </a:ext>
            </a:extLst>
          </p:cNvPr>
          <p:cNvSpPr>
            <a:spLocks noGrp="1"/>
          </p:cNvSpPr>
          <p:nvPr/>
        </p:nvSpPr>
        <p:spPr>
          <a:xfrm>
            <a:off x="1540763" y="5395970"/>
            <a:ext cx="4627275" cy="14678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000000"/>
              </a:solidFill>
              <a:latin typeface="Montserrat"/>
              <a:ea typeface="+mn-lt"/>
              <a:cs typeface="+mn-lt"/>
            </a:endParaRPr>
          </a:p>
          <a:p>
            <a:pPr marL="0" indent="0">
              <a:buNone/>
            </a:pPr>
            <a:endParaRPr lang="en-US" sz="2400">
              <a:solidFill>
                <a:srgbClr val="FF0000"/>
              </a:solidFill>
              <a:latin typeface="Montserrat"/>
              <a:ea typeface="Calibri"/>
              <a:cs typeface="Calibri"/>
            </a:endParaRPr>
          </a:p>
          <a:p>
            <a:endParaRPr lang="en-US" sz="2400">
              <a:solidFill>
                <a:srgbClr val="FF0000"/>
              </a:solidFill>
              <a:latin typeface="Montserrat"/>
              <a:ea typeface="Calibri"/>
              <a:cs typeface="Calibri"/>
            </a:endParaRPr>
          </a:p>
          <a:p>
            <a:endParaRPr lang="en-US" sz="2400">
              <a:solidFill>
                <a:srgbClr val="FF0000"/>
              </a:solidFill>
              <a:latin typeface="Montserrat"/>
              <a:ea typeface="Calibri"/>
              <a:cs typeface="Calibri"/>
            </a:endParaRPr>
          </a:p>
        </p:txBody>
      </p:sp>
    </p:spTree>
    <p:extLst>
      <p:ext uri="{BB962C8B-B14F-4D97-AF65-F5344CB8AC3E}">
        <p14:creationId xmlns:p14="http://schemas.microsoft.com/office/powerpoint/2010/main" val="830061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838200" y="1112268"/>
            <a:ext cx="10515600" cy="1200150"/>
          </a:xfrm>
        </p:spPr>
        <p:txBody>
          <a:bodyPr>
            <a:normAutofit/>
          </a:bodyPr>
          <a:lstStyle/>
          <a:p>
            <a:pPr algn="ctr"/>
            <a:r>
              <a:rPr lang="en-US" sz="4000">
                <a:solidFill>
                  <a:srgbClr val="005640"/>
                </a:solidFill>
                <a:latin typeface="Montserrat SemiBold"/>
              </a:rPr>
              <a:t>Spring Cohort Timeline</a:t>
            </a:r>
          </a:p>
        </p:txBody>
      </p:sp>
      <p:sp>
        <p:nvSpPr>
          <p:cNvPr id="6" name="Content Placeholder 5"/>
          <p:cNvSpPr>
            <a:spLocks noGrp="1"/>
          </p:cNvSpPr>
          <p:nvPr>
            <p:ph sz="half" idx="1"/>
          </p:nvPr>
        </p:nvSpPr>
        <p:spPr>
          <a:xfrm>
            <a:off x="838200" y="2786063"/>
            <a:ext cx="5181600" cy="3833816"/>
          </a:xfrm>
        </p:spPr>
        <p:txBody>
          <a:bodyPr/>
          <a:lstStyle/>
          <a:p>
            <a:pPr marL="0" indent="0">
              <a:buNone/>
            </a:pPr>
            <a:r>
              <a:rPr lang="en-US"/>
              <a:t>	</a:t>
            </a:r>
          </a:p>
        </p:txBody>
      </p:sp>
      <p:graphicFrame>
        <p:nvGraphicFramePr>
          <p:cNvPr id="2" name="Content Placeholder 1">
            <a:extLst>
              <a:ext uri="{FF2B5EF4-FFF2-40B4-BE49-F238E27FC236}">
                <a16:creationId xmlns:a16="http://schemas.microsoft.com/office/drawing/2014/main" id="{667C7026-8342-6F0B-0D44-D5DE8F294870}"/>
              </a:ext>
            </a:extLst>
          </p:cNvPr>
          <p:cNvGraphicFramePr>
            <a:graphicFrameLocks noGrp="1"/>
          </p:cNvGraphicFramePr>
          <p:nvPr>
            <p:ph sz="half" idx="2"/>
            <p:extLst>
              <p:ext uri="{D42A27DB-BD31-4B8C-83A1-F6EECF244321}">
                <p14:modId xmlns:p14="http://schemas.microsoft.com/office/powerpoint/2010/main" val="1102150706"/>
              </p:ext>
            </p:extLst>
          </p:nvPr>
        </p:nvGraphicFramePr>
        <p:xfrm>
          <a:off x="5185806" y="1523181"/>
          <a:ext cx="6587871" cy="5537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0" name="Rectangle 49">
            <a:extLst>
              <a:ext uri="{FF2B5EF4-FFF2-40B4-BE49-F238E27FC236}">
                <a16:creationId xmlns:a16="http://schemas.microsoft.com/office/drawing/2014/main" id="{3AD0EA2E-9524-179D-3812-85A4F8417F49}"/>
              </a:ext>
            </a:extLst>
          </p:cNvPr>
          <p:cNvSpPr/>
          <p:nvPr/>
        </p:nvSpPr>
        <p:spPr>
          <a:xfrm>
            <a:off x="-13853" y="2313708"/>
            <a:ext cx="4849089" cy="4308763"/>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Two men sitting at a table&#10;&#10;Description automatically generated">
            <a:extLst>
              <a:ext uri="{FF2B5EF4-FFF2-40B4-BE49-F238E27FC236}">
                <a16:creationId xmlns:a16="http://schemas.microsoft.com/office/drawing/2014/main" id="{959554E1-CE58-95C8-569C-966C5A61F06C}"/>
              </a:ext>
            </a:extLst>
          </p:cNvPr>
          <p:cNvPicPr>
            <a:picLocks noChangeAspect="1"/>
          </p:cNvPicPr>
          <p:nvPr/>
        </p:nvPicPr>
        <p:blipFill rotWithShape="1">
          <a:blip r:embed="rId9"/>
          <a:srcRect l="9550" t="11985" r="7022"/>
          <a:stretch/>
        </p:blipFill>
        <p:spPr>
          <a:xfrm>
            <a:off x="96983" y="2417619"/>
            <a:ext cx="4627426" cy="3740729"/>
          </a:xfrm>
          <a:prstGeom prst="rect">
            <a:avLst/>
          </a:prstGeom>
        </p:spPr>
      </p:pic>
      <p:sp>
        <p:nvSpPr>
          <p:cNvPr id="51" name="TextBox 50">
            <a:extLst>
              <a:ext uri="{FF2B5EF4-FFF2-40B4-BE49-F238E27FC236}">
                <a16:creationId xmlns:a16="http://schemas.microsoft.com/office/drawing/2014/main" id="{A1747104-8DC6-5511-65E3-555645A2BA57}"/>
              </a:ext>
            </a:extLst>
          </p:cNvPr>
          <p:cNvSpPr txBox="1"/>
          <p:nvPr/>
        </p:nvSpPr>
        <p:spPr>
          <a:xfrm>
            <a:off x="-13855" y="6165271"/>
            <a:ext cx="475210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Montserrat"/>
                <a:ea typeface="Calibri"/>
                <a:cs typeface="Calibri"/>
              </a:rPr>
              <a:t>Montana</a:t>
            </a:r>
            <a:r>
              <a:rPr lang="en-US" sz="1200">
                <a:solidFill>
                  <a:schemeClr val="bg1"/>
                </a:solidFill>
                <a:latin typeface="Montserrat"/>
                <a:ea typeface="Calibri"/>
                <a:cs typeface="Calibri"/>
              </a:rPr>
              <a:t>: Jeff Babik, Stewards VISTA with Glacier National Park Conservancy</a:t>
            </a:r>
            <a:endParaRPr lang="en-US" sz="1200">
              <a:solidFill>
                <a:schemeClr val="bg1"/>
              </a:solidFill>
              <a:latin typeface="Montserrat"/>
            </a:endParaRPr>
          </a:p>
        </p:txBody>
      </p:sp>
    </p:spTree>
    <p:extLst>
      <p:ext uri="{BB962C8B-B14F-4D97-AF65-F5344CB8AC3E}">
        <p14:creationId xmlns:p14="http://schemas.microsoft.com/office/powerpoint/2010/main" val="323227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7" name="Title 6"/>
          <p:cNvSpPr>
            <a:spLocks noGrp="1"/>
          </p:cNvSpPr>
          <p:nvPr>
            <p:ph type="title"/>
          </p:nvPr>
        </p:nvSpPr>
        <p:spPr>
          <a:xfrm>
            <a:off x="1685925" y="437012"/>
            <a:ext cx="9669463" cy="1077913"/>
          </a:xfrm>
        </p:spPr>
        <p:txBody>
          <a:bodyPr>
            <a:normAutofit fontScale="90000"/>
          </a:bodyPr>
          <a:lstStyle/>
          <a:p>
            <a:pPr algn="ctr"/>
            <a:r>
              <a:rPr lang="en-US">
                <a:solidFill>
                  <a:srgbClr val="005640"/>
                </a:solidFill>
                <a:latin typeface="Montserrat SemiBold"/>
              </a:rPr>
              <a:t>Conservation Legacy </a:t>
            </a:r>
            <a:br>
              <a:rPr lang="en-US">
                <a:solidFill>
                  <a:srgbClr val="005640"/>
                </a:solidFill>
                <a:latin typeface="Montserrat SemiBold"/>
              </a:rPr>
            </a:br>
            <a:r>
              <a:rPr lang="en-US">
                <a:solidFill>
                  <a:srgbClr val="005640"/>
                </a:solidFill>
                <a:latin typeface="Montserrat SemiBold"/>
              </a:rPr>
              <a:t>Landing Page</a:t>
            </a:r>
            <a:endParaRPr lang="en-US"/>
          </a:p>
        </p:txBody>
      </p:sp>
      <p:sp>
        <p:nvSpPr>
          <p:cNvPr id="8" name="Text Placeholder 7"/>
          <p:cNvSpPr>
            <a:spLocks noGrp="1"/>
          </p:cNvSpPr>
          <p:nvPr>
            <p:ph type="body" idx="1"/>
          </p:nvPr>
        </p:nvSpPr>
        <p:spPr>
          <a:xfrm>
            <a:off x="1924851" y="1409299"/>
            <a:ext cx="9202304" cy="823912"/>
          </a:xfrm>
        </p:spPr>
        <p:txBody>
          <a:bodyPr>
            <a:normAutofit/>
          </a:bodyPr>
          <a:lstStyle/>
          <a:p>
            <a:pPr algn="ctr"/>
            <a:r>
              <a:rPr lang="en-US" sz="2800" b="0" i="1">
                <a:latin typeface="Montserrat"/>
                <a:ea typeface="+mn-lt"/>
                <a:cs typeface="+mn-lt"/>
              </a:rPr>
              <a:t>Resources and Additional Information</a:t>
            </a:r>
            <a:endParaRPr lang="en-US"/>
          </a:p>
        </p:txBody>
      </p:sp>
      <p:sp>
        <p:nvSpPr>
          <p:cNvPr id="2" name="TextBox 1">
            <a:extLst>
              <a:ext uri="{FF2B5EF4-FFF2-40B4-BE49-F238E27FC236}">
                <a16:creationId xmlns:a16="http://schemas.microsoft.com/office/drawing/2014/main" id="{55F54350-EAEB-F5A3-BB2C-48C617488420}"/>
              </a:ext>
            </a:extLst>
          </p:cNvPr>
          <p:cNvSpPr txBox="1"/>
          <p:nvPr/>
        </p:nvSpPr>
        <p:spPr>
          <a:xfrm>
            <a:off x="1634836" y="2785286"/>
            <a:ext cx="7726392" cy="2029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a:latin typeface="Montserrat SemiBold"/>
              </a:rPr>
              <a:t>Landing page link:</a:t>
            </a:r>
          </a:p>
          <a:p>
            <a:r>
              <a:rPr lang="en-US" sz="2400">
                <a:latin typeface="Montserrat SemiBold"/>
                <a:cs typeface="Calibri" panose="020F0502020204030204"/>
                <a:hlinkClick r:id="rId4"/>
              </a:rPr>
              <a:t>https://stewardslegacy.org/ecap</a:t>
            </a:r>
            <a:endParaRPr lang="en-US" sz="2400">
              <a:latin typeface="Montserrat SemiBold"/>
              <a:cs typeface="Calibri" panose="020F0502020204030204"/>
            </a:endParaRPr>
          </a:p>
          <a:p>
            <a:pPr>
              <a:lnSpc>
                <a:spcPct val="90000"/>
              </a:lnSpc>
              <a:spcBef>
                <a:spcPts val="1000"/>
              </a:spcBef>
            </a:pPr>
            <a:endParaRPr lang="en-US" sz="2000">
              <a:latin typeface="Montserrat SemiBold"/>
              <a:cs typeface="Calibri"/>
            </a:endParaRPr>
          </a:p>
          <a:p>
            <a:pPr>
              <a:lnSpc>
                <a:spcPct val="90000"/>
              </a:lnSpc>
              <a:spcBef>
                <a:spcPts val="1000"/>
              </a:spcBef>
            </a:pPr>
            <a:endParaRPr lang="en-US" sz="2400">
              <a:solidFill>
                <a:srgbClr val="FF0000"/>
              </a:solidFill>
              <a:latin typeface="Montserrat SemiBold"/>
            </a:endParaRPr>
          </a:p>
          <a:p>
            <a:pPr algn="l"/>
            <a:endParaRPr lang="en-US" sz="2400">
              <a:latin typeface="Montserrat SemiBold"/>
              <a:ea typeface="Calibri"/>
              <a:cs typeface="Calibri"/>
            </a:endParaRPr>
          </a:p>
        </p:txBody>
      </p:sp>
      <p:sp>
        <p:nvSpPr>
          <p:cNvPr id="12" name="Content Placeholder 10">
            <a:extLst>
              <a:ext uri="{FF2B5EF4-FFF2-40B4-BE49-F238E27FC236}">
                <a16:creationId xmlns:a16="http://schemas.microsoft.com/office/drawing/2014/main" id="{BCBD6C81-B556-FED6-447E-AABFA2D23BEF}"/>
              </a:ext>
            </a:extLst>
          </p:cNvPr>
          <p:cNvSpPr>
            <a:spLocks noGrp="1"/>
          </p:cNvSpPr>
          <p:nvPr/>
        </p:nvSpPr>
        <p:spPr>
          <a:xfrm>
            <a:off x="1540763" y="5395970"/>
            <a:ext cx="4627275" cy="14678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solidFill>
                <a:srgbClr val="000000"/>
              </a:solidFill>
              <a:latin typeface="Montserrat"/>
              <a:ea typeface="+mn-lt"/>
              <a:cs typeface="+mn-lt"/>
            </a:endParaRPr>
          </a:p>
          <a:p>
            <a:pPr marL="0" indent="0">
              <a:buNone/>
            </a:pPr>
            <a:endParaRPr lang="en-US" sz="2400">
              <a:solidFill>
                <a:srgbClr val="FF0000"/>
              </a:solidFill>
              <a:latin typeface="Montserrat"/>
              <a:ea typeface="Calibri"/>
              <a:cs typeface="Calibri"/>
            </a:endParaRPr>
          </a:p>
          <a:p>
            <a:endParaRPr lang="en-US" sz="2400">
              <a:solidFill>
                <a:srgbClr val="FF0000"/>
              </a:solidFill>
              <a:latin typeface="Montserrat"/>
              <a:ea typeface="Calibri"/>
              <a:cs typeface="Calibri"/>
            </a:endParaRPr>
          </a:p>
          <a:p>
            <a:endParaRPr lang="en-US" sz="2400">
              <a:solidFill>
                <a:srgbClr val="FF0000"/>
              </a:solidFill>
              <a:latin typeface="Montserrat"/>
              <a:ea typeface="Calibri"/>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B3FF42AD-D636-5D18-F03E-CB9BB622F682}"/>
              </a:ext>
            </a:extLst>
          </p:cNvPr>
          <p:cNvPicPr>
            <a:picLocks noChangeAspect="1"/>
          </p:cNvPicPr>
          <p:nvPr/>
        </p:nvPicPr>
        <p:blipFill rotWithShape="1">
          <a:blip r:embed="rId5"/>
          <a:srcRect l="26733" t="1049" r="28218" b="63792"/>
          <a:stretch/>
        </p:blipFill>
        <p:spPr>
          <a:xfrm>
            <a:off x="1544158" y="3803871"/>
            <a:ext cx="2044267" cy="2251859"/>
          </a:xfrm>
          <a:prstGeom prst="rect">
            <a:avLst/>
          </a:prstGeom>
        </p:spPr>
      </p:pic>
      <p:sp>
        <p:nvSpPr>
          <p:cNvPr id="5" name="TextBox 4">
            <a:extLst>
              <a:ext uri="{FF2B5EF4-FFF2-40B4-BE49-F238E27FC236}">
                <a16:creationId xmlns:a16="http://schemas.microsoft.com/office/drawing/2014/main" id="{CFAD3CB3-8A80-837B-1EFB-CBDEC918292C}"/>
              </a:ext>
            </a:extLst>
          </p:cNvPr>
          <p:cNvSpPr txBox="1"/>
          <p:nvPr/>
        </p:nvSpPr>
        <p:spPr>
          <a:xfrm>
            <a:off x="3740960" y="3959896"/>
            <a:ext cx="350309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a:latin typeface="Montserrat"/>
                <a:cs typeface="Calibri"/>
              </a:rPr>
              <a:t>Further information and useful language</a:t>
            </a:r>
            <a:endParaRPr lang="en-US" sz="2000">
              <a:latin typeface="Montserrat"/>
            </a:endParaRPr>
          </a:p>
          <a:p>
            <a:pPr marL="285750" indent="-285750">
              <a:buFont typeface="Arial"/>
              <a:buChar char="•"/>
            </a:pPr>
            <a:r>
              <a:rPr lang="en-US" sz="2000">
                <a:latin typeface="Montserrat"/>
                <a:cs typeface="Calibri"/>
              </a:rPr>
              <a:t>Host site interest form</a:t>
            </a:r>
          </a:p>
          <a:p>
            <a:pPr marL="285750" indent="-285750">
              <a:buFont typeface="Arial"/>
              <a:buChar char="•"/>
            </a:pPr>
            <a:r>
              <a:rPr lang="en-US" sz="2000">
                <a:latin typeface="Montserrat"/>
                <a:cs typeface="Calibri"/>
              </a:rPr>
              <a:t>Recruitment hub</a:t>
            </a:r>
          </a:p>
          <a:p>
            <a:pPr marL="285750" indent="-285750">
              <a:buFont typeface="Arial"/>
              <a:buChar char="•"/>
            </a:pPr>
            <a:r>
              <a:rPr lang="en-US" sz="2000">
                <a:latin typeface="Montserrat"/>
                <a:cs typeface="Calibri"/>
              </a:rPr>
              <a:t>FAQs </a:t>
            </a:r>
          </a:p>
          <a:p>
            <a:pPr marL="285750" indent="-285750">
              <a:buFont typeface="Arial"/>
              <a:buChar char="•"/>
            </a:pPr>
            <a:r>
              <a:rPr lang="en-US" sz="2000">
                <a:latin typeface="Montserrat"/>
                <a:cs typeface="Calibri"/>
              </a:rPr>
              <a:t>Links and news</a:t>
            </a:r>
          </a:p>
        </p:txBody>
      </p:sp>
      <p:pic>
        <p:nvPicPr>
          <p:cNvPr id="3" name="Picture 2" descr="A collage of a group of people&#10;&#10;Description automatically generated">
            <a:extLst>
              <a:ext uri="{FF2B5EF4-FFF2-40B4-BE49-F238E27FC236}">
                <a16:creationId xmlns:a16="http://schemas.microsoft.com/office/drawing/2014/main" id="{6660CE0E-871D-C061-AD3B-D89E9BD1FD97}"/>
              </a:ext>
            </a:extLst>
          </p:cNvPr>
          <p:cNvPicPr>
            <a:picLocks noChangeAspect="1"/>
          </p:cNvPicPr>
          <p:nvPr/>
        </p:nvPicPr>
        <p:blipFill rotWithShape="1">
          <a:blip r:embed="rId6"/>
          <a:srcRect l="6918" t="2512" r="6918" b="503"/>
          <a:stretch/>
        </p:blipFill>
        <p:spPr>
          <a:xfrm>
            <a:off x="7249827" y="2369507"/>
            <a:ext cx="4623500" cy="4373691"/>
          </a:xfrm>
          <a:prstGeom prst="rect">
            <a:avLst/>
          </a:prstGeom>
        </p:spPr>
      </p:pic>
    </p:spTree>
    <p:extLst>
      <p:ext uri="{BB962C8B-B14F-4D97-AF65-F5344CB8AC3E}">
        <p14:creationId xmlns:p14="http://schemas.microsoft.com/office/powerpoint/2010/main" val="146940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60E9F86-CF83-D96C-CF2D-1B6FE9069D31}"/>
              </a:ext>
            </a:extLst>
          </p:cNvPr>
          <p:cNvSpPr txBox="1"/>
          <p:nvPr/>
        </p:nvSpPr>
        <p:spPr>
          <a:xfrm>
            <a:off x="3236437" y="639965"/>
            <a:ext cx="5732923"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Montserrat"/>
              </a:rPr>
              <a:t>Questions?</a:t>
            </a:r>
            <a:endParaRPr lang="en-US"/>
          </a:p>
        </p:txBody>
      </p:sp>
      <p:sp>
        <p:nvSpPr>
          <p:cNvPr id="3" name="TextBox 1">
            <a:extLst>
              <a:ext uri="{FF2B5EF4-FFF2-40B4-BE49-F238E27FC236}">
                <a16:creationId xmlns:a16="http://schemas.microsoft.com/office/drawing/2014/main" id="{EAF52409-DDCF-6541-71B3-6AAE9FF83A94}"/>
              </a:ext>
            </a:extLst>
          </p:cNvPr>
          <p:cNvSpPr txBox="1"/>
          <p:nvPr/>
        </p:nvSpPr>
        <p:spPr>
          <a:xfrm>
            <a:off x="305444" y="1206156"/>
            <a:ext cx="7422772"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endParaRPr lang="en-US" sz="2000" b="1">
              <a:latin typeface="Montserrat"/>
              <a:cs typeface="Calibri" panose="020F0502020204030204"/>
            </a:endParaRPr>
          </a:p>
          <a:p>
            <a:pPr marL="285750" indent="-285750">
              <a:buFont typeface="Arial"/>
              <a:buChar char="•"/>
            </a:pPr>
            <a:r>
              <a:rPr lang="en-US" sz="2000" b="1">
                <a:latin typeface="Montserrat"/>
                <a:cs typeface="Calibri" panose="020F0502020204030204"/>
              </a:rPr>
              <a:t>Hannah Stone</a:t>
            </a:r>
            <a:r>
              <a:rPr lang="en-US" sz="2000">
                <a:latin typeface="Montserrat"/>
                <a:cs typeface="Calibri" panose="020F0502020204030204"/>
              </a:rPr>
              <a:t>, Program Director</a:t>
            </a:r>
            <a:br>
              <a:rPr lang="en-US" sz="2000">
                <a:latin typeface="Montserrat"/>
                <a:cs typeface="Calibri" panose="020F0502020204030204"/>
              </a:rPr>
            </a:br>
            <a:r>
              <a:rPr lang="en-US" sz="2000">
                <a:latin typeface="Montserrat"/>
                <a:cs typeface="Calibri" panose="020F0502020204030204"/>
              </a:rPr>
              <a:t>email: </a:t>
            </a:r>
            <a:r>
              <a:rPr lang="en-US" sz="2000">
                <a:latin typeface="Montserrat"/>
                <a:cs typeface="Calibri" panose="020F0502020204030204"/>
                <a:hlinkClick r:id="rId4"/>
              </a:rPr>
              <a:t>hstone@conservationlegacy.org</a:t>
            </a:r>
            <a:r>
              <a:rPr lang="en-US" sz="2000">
                <a:latin typeface="Montserrat"/>
                <a:cs typeface="Calibri" panose="020F0502020204030204"/>
              </a:rPr>
              <a:t> </a:t>
            </a:r>
            <a:br>
              <a:rPr lang="en-US" sz="2000">
                <a:latin typeface="Montserrat"/>
                <a:cs typeface="Calibri" panose="020F0502020204030204"/>
              </a:rPr>
            </a:br>
            <a:endParaRPr lang="en-US" sz="2000">
              <a:latin typeface="Montserrat"/>
              <a:ea typeface="Calibri"/>
              <a:cs typeface="Calibri" panose="020F0502020204030204"/>
            </a:endParaRPr>
          </a:p>
          <a:p>
            <a:pPr marL="285750" indent="-285750">
              <a:buFont typeface="Arial"/>
              <a:buChar char="•"/>
            </a:pPr>
            <a:r>
              <a:rPr lang="en-US" sz="2000" b="1">
                <a:latin typeface="Montserrat"/>
                <a:cs typeface="Calibri" panose="020F0502020204030204"/>
              </a:rPr>
              <a:t>April Elkins-Badtke, </a:t>
            </a:r>
            <a:r>
              <a:rPr lang="en-US" sz="2000">
                <a:latin typeface="Montserrat"/>
                <a:cs typeface="Calibri" panose="020F0502020204030204"/>
              </a:rPr>
              <a:t>Executive Director</a:t>
            </a:r>
            <a:br>
              <a:rPr lang="en-US" sz="2000">
                <a:latin typeface="Montserrat"/>
                <a:cs typeface="Calibri" panose="020F0502020204030204"/>
              </a:rPr>
            </a:br>
            <a:r>
              <a:rPr lang="en-US" sz="2000">
                <a:latin typeface="Montserrat"/>
                <a:cs typeface="Calibri" panose="020F0502020204030204"/>
              </a:rPr>
              <a:t>email: </a:t>
            </a:r>
            <a:r>
              <a:rPr lang="en-US" sz="2000">
                <a:latin typeface="Montserrat"/>
                <a:cs typeface="Calibri" panose="020F0502020204030204"/>
                <a:hlinkClick r:id="rId5"/>
              </a:rPr>
              <a:t>april@conservationlegacy.org</a:t>
            </a:r>
            <a:r>
              <a:rPr lang="en-US" sz="2000">
                <a:latin typeface="Montserrat"/>
                <a:cs typeface="Calibri" panose="020F0502020204030204"/>
              </a:rPr>
              <a:t> </a:t>
            </a:r>
            <a:endParaRPr lang="en-US" sz="2000">
              <a:latin typeface="Montserrat"/>
              <a:ea typeface="Calibri"/>
              <a:cs typeface="Calibri" panose="020F0502020204030204"/>
            </a:endParaRPr>
          </a:p>
          <a:p>
            <a:pPr marL="285750" indent="-285750">
              <a:buFont typeface="Arial"/>
              <a:buChar char="•"/>
            </a:pPr>
            <a:endParaRPr lang="en-US" sz="2000">
              <a:latin typeface="Montserrat"/>
              <a:ea typeface="Calibri"/>
              <a:cs typeface="Calibri" panose="020F0502020204030204"/>
            </a:endParaRPr>
          </a:p>
          <a:p>
            <a:pPr marL="285750" indent="-285750">
              <a:buFont typeface="Arial"/>
              <a:buChar char="•"/>
            </a:pPr>
            <a:r>
              <a:rPr lang="en-US" sz="2000" b="1">
                <a:latin typeface="Montserrat"/>
                <a:ea typeface="Calibri"/>
                <a:cs typeface="Calibri" panose="020F0502020204030204"/>
              </a:rPr>
              <a:t>Shelby Street</a:t>
            </a:r>
            <a:r>
              <a:rPr lang="en-US" sz="2000">
                <a:latin typeface="Montserrat"/>
                <a:ea typeface="Calibri"/>
                <a:cs typeface="Calibri" panose="020F0502020204030204"/>
              </a:rPr>
              <a:t>, Program Coordinator</a:t>
            </a:r>
            <a:br>
              <a:rPr lang="en-US" sz="2000">
                <a:latin typeface="Montserrat"/>
                <a:ea typeface="Calibri"/>
                <a:cs typeface="Calibri" panose="020F0502020204030204"/>
              </a:rPr>
            </a:br>
            <a:r>
              <a:rPr lang="en-US" sz="2000">
                <a:latin typeface="Montserrat"/>
                <a:ea typeface="Calibri"/>
                <a:cs typeface="Calibri" panose="020F0502020204030204"/>
              </a:rPr>
              <a:t>email: </a:t>
            </a:r>
            <a:r>
              <a:rPr lang="en-US" sz="2000">
                <a:latin typeface="Montserrat"/>
                <a:ea typeface="Calibri"/>
                <a:cs typeface="Calibri" panose="020F0502020204030204"/>
                <a:hlinkClick r:id="rId6"/>
              </a:rPr>
              <a:t>sstreet@conservationlegacy.org </a:t>
            </a:r>
            <a:endParaRPr lang="en-US" sz="2000">
              <a:latin typeface="Montserrat"/>
              <a:ea typeface="Calibri"/>
              <a:cs typeface="Calibri" panose="020F0502020204030204"/>
            </a:endParaRPr>
          </a:p>
          <a:p>
            <a:pPr marL="285750" indent="-285750">
              <a:buFont typeface="Arial"/>
              <a:buChar char="•"/>
            </a:pPr>
            <a:endParaRPr lang="en-US">
              <a:latin typeface="Montserrat"/>
              <a:ea typeface="Calibri"/>
              <a:cs typeface="Calibri" panose="020F0502020204030204"/>
            </a:endParaRPr>
          </a:p>
          <a:p>
            <a:endParaRPr lang="en-US">
              <a:latin typeface="Montserrat"/>
              <a:ea typeface="Calibri"/>
              <a:cs typeface="Calibri" panose="020F0502020204030204"/>
            </a:endParaRPr>
          </a:p>
        </p:txBody>
      </p:sp>
      <p:sp>
        <p:nvSpPr>
          <p:cNvPr id="6" name="TextBox 5">
            <a:extLst>
              <a:ext uri="{FF2B5EF4-FFF2-40B4-BE49-F238E27FC236}">
                <a16:creationId xmlns:a16="http://schemas.microsoft.com/office/drawing/2014/main" id="{3430D09C-E48C-9156-CD17-6F981B0C7E1C}"/>
              </a:ext>
            </a:extLst>
          </p:cNvPr>
          <p:cNvSpPr txBox="1"/>
          <p:nvPr/>
        </p:nvSpPr>
        <p:spPr>
          <a:xfrm>
            <a:off x="308805" y="4261393"/>
            <a:ext cx="5924893" cy="1015663"/>
          </a:xfrm>
          <a:prstGeom prst="rect">
            <a:avLst/>
          </a:prstGeom>
          <a:noFill/>
        </p:spPr>
        <p:txBody>
          <a:bodyPr wrap="square" lIns="91440" tIns="45720" rIns="91440" bIns="45720" rtlCol="0" anchor="t">
            <a:spAutoFit/>
          </a:bodyPr>
          <a:lstStyle/>
          <a:p>
            <a:pPr algn="ctr"/>
            <a:r>
              <a:rPr lang="en-US" sz="2000" b="1">
                <a:solidFill>
                  <a:schemeClr val="accent6">
                    <a:lumMod val="75000"/>
                  </a:schemeClr>
                </a:solidFill>
                <a:latin typeface="Montserrat"/>
              </a:rPr>
              <a:t>Thank you for your time, interest, and support of the Energy Communities AmeriCorps Program!</a:t>
            </a:r>
          </a:p>
        </p:txBody>
      </p:sp>
      <p:sp>
        <p:nvSpPr>
          <p:cNvPr id="24" name="Rectangle 23">
            <a:extLst>
              <a:ext uri="{FF2B5EF4-FFF2-40B4-BE49-F238E27FC236}">
                <a16:creationId xmlns:a16="http://schemas.microsoft.com/office/drawing/2014/main" id="{5A696444-BDC8-8C18-EAA3-1577BBAE09BE}"/>
              </a:ext>
            </a:extLst>
          </p:cNvPr>
          <p:cNvSpPr/>
          <p:nvPr/>
        </p:nvSpPr>
        <p:spPr>
          <a:xfrm>
            <a:off x="6992700" y="1484884"/>
            <a:ext cx="4930233" cy="3583534"/>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field&#10;&#10;Description automatically generated">
            <a:extLst>
              <a:ext uri="{FF2B5EF4-FFF2-40B4-BE49-F238E27FC236}">
                <a16:creationId xmlns:a16="http://schemas.microsoft.com/office/drawing/2014/main" id="{5264AAD2-1F4C-E234-E487-06A365C499C1}"/>
              </a:ext>
            </a:extLst>
          </p:cNvPr>
          <p:cNvPicPr>
            <a:picLocks noChangeAspect="1"/>
          </p:cNvPicPr>
          <p:nvPr/>
        </p:nvPicPr>
        <p:blipFill>
          <a:blip r:embed="rId7"/>
          <a:stretch>
            <a:fillRect/>
          </a:stretch>
        </p:blipFill>
        <p:spPr>
          <a:xfrm>
            <a:off x="7087119" y="1582303"/>
            <a:ext cx="4782027" cy="3060080"/>
          </a:xfrm>
          <a:prstGeom prst="rect">
            <a:avLst/>
          </a:prstGeom>
        </p:spPr>
      </p:pic>
      <p:sp>
        <p:nvSpPr>
          <p:cNvPr id="23" name="TextBox 22">
            <a:extLst>
              <a:ext uri="{FF2B5EF4-FFF2-40B4-BE49-F238E27FC236}">
                <a16:creationId xmlns:a16="http://schemas.microsoft.com/office/drawing/2014/main" id="{D9196AF4-C3DA-B7B9-2880-2880FCC21479}"/>
              </a:ext>
            </a:extLst>
          </p:cNvPr>
          <p:cNvSpPr txBox="1"/>
          <p:nvPr/>
        </p:nvSpPr>
        <p:spPr>
          <a:xfrm>
            <a:off x="6997515" y="4639217"/>
            <a:ext cx="48730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Montserrat"/>
                <a:cs typeface="Calibri"/>
              </a:rPr>
              <a:t>New Castle, DE</a:t>
            </a:r>
            <a:r>
              <a:rPr lang="en-US" sz="1200">
                <a:solidFill>
                  <a:schemeClr val="bg1"/>
                </a:solidFill>
                <a:latin typeface="Montserrat"/>
                <a:cs typeface="Calibri"/>
              </a:rPr>
              <a:t>: Lex Cervantes, Stewards VISTA at First State National Historic Park. </a:t>
            </a:r>
            <a:endParaRPr lang="en-US" sz="1200">
              <a:solidFill>
                <a:schemeClr val="bg1"/>
              </a:solidFill>
              <a:ea typeface="Calibri"/>
              <a:cs typeface="Calibri"/>
            </a:endParaRPr>
          </a:p>
          <a:p>
            <a:pPr algn="ctr"/>
            <a:endParaRPr lang="en-US" sz="1200">
              <a:solidFill>
                <a:schemeClr val="bg1"/>
              </a:solidFill>
              <a:latin typeface="Montserrat"/>
              <a:cs typeface="Calibri"/>
            </a:endParaRPr>
          </a:p>
          <a:p>
            <a:pPr algn="ctr"/>
            <a:endParaRPr lang="en-US" sz="4800">
              <a:solidFill>
                <a:schemeClr val="bg1"/>
              </a:solidFill>
              <a:ea typeface="Calibri"/>
              <a:cs typeface="Calibri"/>
            </a:endParaRPr>
          </a:p>
          <a:p>
            <a:pPr algn="ctr"/>
            <a:endParaRPr lang="en-US" sz="1600">
              <a:solidFill>
                <a:schemeClr val="bg1"/>
              </a:solidFill>
              <a:ea typeface="Calibri"/>
              <a:cs typeface="Calibri"/>
            </a:endParaRPr>
          </a:p>
        </p:txBody>
      </p:sp>
      <p:pic>
        <p:nvPicPr>
          <p:cNvPr id="9" name="Picture 8" descr="A logo with a letter in a circle&#10;&#10;Description automatically generated">
            <a:extLst>
              <a:ext uri="{FF2B5EF4-FFF2-40B4-BE49-F238E27FC236}">
                <a16:creationId xmlns:a16="http://schemas.microsoft.com/office/drawing/2014/main" id="{93462A34-818A-B809-E9D3-DB484F043A25}"/>
              </a:ext>
            </a:extLst>
          </p:cNvPr>
          <p:cNvPicPr>
            <a:picLocks noChangeAspect="1"/>
          </p:cNvPicPr>
          <p:nvPr/>
        </p:nvPicPr>
        <p:blipFill>
          <a:blip r:embed="rId8"/>
          <a:stretch>
            <a:fillRect/>
          </a:stretch>
        </p:blipFill>
        <p:spPr>
          <a:xfrm>
            <a:off x="3862021" y="5478385"/>
            <a:ext cx="1833552" cy="1166193"/>
          </a:xfrm>
          <a:prstGeom prst="rect">
            <a:avLst/>
          </a:prstGeom>
        </p:spPr>
      </p:pic>
      <p:pic>
        <p:nvPicPr>
          <p:cNvPr id="10" name="Picture 9" descr="A green rectangle with white text&#10;&#10;Description automatically generated">
            <a:extLst>
              <a:ext uri="{FF2B5EF4-FFF2-40B4-BE49-F238E27FC236}">
                <a16:creationId xmlns:a16="http://schemas.microsoft.com/office/drawing/2014/main" id="{5E206E7D-C1D2-5138-341D-5D66F079D32F}"/>
              </a:ext>
            </a:extLst>
          </p:cNvPr>
          <p:cNvPicPr>
            <a:picLocks noChangeAspect="1"/>
          </p:cNvPicPr>
          <p:nvPr/>
        </p:nvPicPr>
        <p:blipFill>
          <a:blip r:embed="rId9"/>
          <a:stretch>
            <a:fillRect/>
          </a:stretch>
        </p:blipFill>
        <p:spPr>
          <a:xfrm>
            <a:off x="310199" y="5484133"/>
            <a:ext cx="2254527" cy="1177615"/>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D79140B-A367-7F32-7CA4-DEF72FE3BC8D}"/>
              </a:ext>
            </a:extLst>
          </p:cNvPr>
          <p:cNvPicPr>
            <a:picLocks noChangeAspect="1"/>
          </p:cNvPicPr>
          <p:nvPr/>
        </p:nvPicPr>
        <p:blipFill>
          <a:blip r:embed="rId10"/>
          <a:stretch>
            <a:fillRect/>
          </a:stretch>
        </p:blipFill>
        <p:spPr>
          <a:xfrm>
            <a:off x="6906491" y="5371305"/>
            <a:ext cx="4889500" cy="1306226"/>
          </a:xfrm>
          <a:prstGeom prst="rect">
            <a:avLst/>
          </a:prstGeom>
        </p:spPr>
      </p:pic>
    </p:spTree>
    <p:extLst>
      <p:ext uri="{BB962C8B-B14F-4D97-AF65-F5344CB8AC3E}">
        <p14:creationId xmlns:p14="http://schemas.microsoft.com/office/powerpoint/2010/main" val="274390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7" y="-178230"/>
            <a:ext cx="12192000" cy="6858000"/>
          </a:xfrm>
          <a:prstGeom prst="rect">
            <a:avLst/>
          </a:prstGeom>
        </p:spPr>
      </p:pic>
      <p:sp>
        <p:nvSpPr>
          <p:cNvPr id="5" name="Title 4"/>
          <p:cNvSpPr>
            <a:spLocks noGrp="1"/>
          </p:cNvSpPr>
          <p:nvPr>
            <p:ph type="title"/>
          </p:nvPr>
        </p:nvSpPr>
        <p:spPr>
          <a:xfrm>
            <a:off x="798662" y="1486956"/>
            <a:ext cx="10594675" cy="449113"/>
          </a:xfrm>
        </p:spPr>
        <p:txBody>
          <a:bodyPr>
            <a:noAutofit/>
          </a:bodyPr>
          <a:lstStyle/>
          <a:p>
            <a:pPr algn="ctr"/>
            <a:r>
              <a:rPr lang="en-US" sz="4000" b="1">
                <a:solidFill>
                  <a:schemeClr val="accent6">
                    <a:lumMod val="75000"/>
                  </a:schemeClr>
                </a:solidFill>
                <a:latin typeface="Montserrat SemiBold" pitchFamily="2" charset="0"/>
              </a:rPr>
              <a:t>Today’s Agenda</a:t>
            </a:r>
          </a:p>
        </p:txBody>
      </p:sp>
      <p:graphicFrame>
        <p:nvGraphicFramePr>
          <p:cNvPr id="2" name="Content Placeholder 1">
            <a:extLst>
              <a:ext uri="{FF2B5EF4-FFF2-40B4-BE49-F238E27FC236}">
                <a16:creationId xmlns:a16="http://schemas.microsoft.com/office/drawing/2014/main" id="{DD07B714-A9A1-29D2-B25B-44AC4E180C33}"/>
              </a:ext>
            </a:extLst>
          </p:cNvPr>
          <p:cNvGraphicFramePr>
            <a:graphicFrameLocks noGrp="1"/>
          </p:cNvGraphicFramePr>
          <p:nvPr>
            <p:ph sz="half" idx="1"/>
            <p:extLst>
              <p:ext uri="{D42A27DB-BD31-4B8C-83A1-F6EECF244321}">
                <p14:modId xmlns:p14="http://schemas.microsoft.com/office/powerpoint/2010/main" val="910673913"/>
              </p:ext>
            </p:extLst>
          </p:nvPr>
        </p:nvGraphicFramePr>
        <p:xfrm>
          <a:off x="859076" y="1935465"/>
          <a:ext cx="10515600" cy="4463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739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77" y="0"/>
            <a:ext cx="12192000" cy="6858000"/>
          </a:xfrm>
          <a:prstGeom prst="rect">
            <a:avLst/>
          </a:prstGeom>
        </p:spPr>
      </p:pic>
      <p:sp>
        <p:nvSpPr>
          <p:cNvPr id="7" name="TextBox 1">
            <a:extLst>
              <a:ext uri="{FF2B5EF4-FFF2-40B4-BE49-F238E27FC236}">
                <a16:creationId xmlns:a16="http://schemas.microsoft.com/office/drawing/2014/main" id="{117AE91F-81C1-09EF-B669-A1EC667ACCB2}"/>
              </a:ext>
            </a:extLst>
          </p:cNvPr>
          <p:cNvSpPr txBox="1"/>
          <p:nvPr/>
        </p:nvSpPr>
        <p:spPr>
          <a:xfrm>
            <a:off x="261600" y="1565419"/>
            <a:ext cx="11385335" cy="160043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0">
                <a:solidFill>
                  <a:srgbClr val="333333"/>
                </a:solidFill>
                <a:effectLst/>
                <a:latin typeface="Montserrat"/>
              </a:rPr>
              <a:t>Conservation Legacy </a:t>
            </a:r>
            <a:r>
              <a:rPr lang="en-US" sz="2000">
                <a:solidFill>
                  <a:srgbClr val="333333"/>
                </a:solidFill>
                <a:latin typeface="Montserrat"/>
              </a:rPr>
              <a:t>is a national organization </a:t>
            </a:r>
            <a:r>
              <a:rPr lang="en-US" sz="2000" b="0" i="0">
                <a:solidFill>
                  <a:srgbClr val="333333"/>
                </a:solidFill>
                <a:effectLst/>
                <a:latin typeface="Montserrat"/>
              </a:rPr>
              <a:t>engaging youth, young adults</a:t>
            </a:r>
            <a:r>
              <a:rPr lang="en-US" sz="2000">
                <a:solidFill>
                  <a:srgbClr val="333333"/>
                </a:solidFill>
                <a:latin typeface="Montserrat"/>
              </a:rPr>
              <a:t>,</a:t>
            </a:r>
            <a:r>
              <a:rPr lang="en-US" sz="2000" b="0" i="0">
                <a:solidFill>
                  <a:srgbClr val="333333"/>
                </a:solidFill>
                <a:effectLst/>
                <a:latin typeface="Montserrat"/>
              </a:rPr>
              <a:t> and veterans in conservation and service programs from 15 locations nationwide.</a:t>
            </a:r>
            <a:r>
              <a:rPr lang="en-US" sz="2000">
                <a:solidFill>
                  <a:srgbClr val="333333"/>
                </a:solidFill>
                <a:latin typeface="Montserrat"/>
              </a:rPr>
              <a:t>  </a:t>
            </a:r>
            <a:r>
              <a:rPr lang="en-US" sz="2000" b="1">
                <a:solidFill>
                  <a:srgbClr val="333333"/>
                </a:solidFill>
                <a:latin typeface="Montserrat"/>
              </a:rPr>
              <a:t>Stewards Individual Placements </a:t>
            </a:r>
            <a:r>
              <a:rPr lang="en-US" sz="2000">
                <a:solidFill>
                  <a:srgbClr val="333333"/>
                </a:solidFill>
                <a:latin typeface="Montserrat"/>
              </a:rPr>
              <a:t>is a program of Conservation Legacy</a:t>
            </a:r>
            <a:endParaRPr lang="en-US" sz="2000" b="0" i="0">
              <a:solidFill>
                <a:srgbClr val="333333"/>
              </a:solidFill>
              <a:effectLst/>
              <a:latin typeface="Montserrat"/>
            </a:endParaRPr>
          </a:p>
          <a:p>
            <a:endParaRPr lang="en-US" sz="2000">
              <a:solidFill>
                <a:srgbClr val="333333"/>
              </a:solidFill>
              <a:latin typeface="Montserrat"/>
            </a:endParaRPr>
          </a:p>
          <a:p>
            <a:endParaRPr lang="en-US">
              <a:solidFill>
                <a:srgbClr val="333333"/>
              </a:solidFill>
              <a:latin typeface="Montserrat"/>
            </a:endParaRPr>
          </a:p>
        </p:txBody>
      </p:sp>
      <p:sp>
        <p:nvSpPr>
          <p:cNvPr id="8" name="TextBox 1">
            <a:extLst>
              <a:ext uri="{FF2B5EF4-FFF2-40B4-BE49-F238E27FC236}">
                <a16:creationId xmlns:a16="http://schemas.microsoft.com/office/drawing/2014/main" id="{3EB555F3-014E-728C-F4BC-D19FA6AD28C3}"/>
              </a:ext>
            </a:extLst>
          </p:cNvPr>
          <p:cNvSpPr txBox="1"/>
          <p:nvPr/>
        </p:nvSpPr>
        <p:spPr>
          <a:xfrm>
            <a:off x="1559567" y="727724"/>
            <a:ext cx="8771138"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FFFFFF"/>
                </a:solidFill>
                <a:latin typeface="Montserrat"/>
              </a:rPr>
              <a:t>Conservation Legacy  </a:t>
            </a:r>
            <a:endParaRPr lang="en-US" sz="2800">
              <a:solidFill>
                <a:srgbClr val="FFFFFF"/>
              </a:solidFill>
              <a:latin typeface="Montserrat" panose="00000500000000000000" pitchFamily="2" charset="0"/>
            </a:endParaRPr>
          </a:p>
        </p:txBody>
      </p:sp>
      <p:pic>
        <p:nvPicPr>
          <p:cNvPr id="10" name="Picture 9" descr="A group of logos with text&#10;&#10;Description automatically generated">
            <a:extLst>
              <a:ext uri="{FF2B5EF4-FFF2-40B4-BE49-F238E27FC236}">
                <a16:creationId xmlns:a16="http://schemas.microsoft.com/office/drawing/2014/main" id="{C2BEE8D0-034E-FB1A-6D37-9516745B046D}"/>
              </a:ext>
            </a:extLst>
          </p:cNvPr>
          <p:cNvPicPr>
            <a:picLocks noChangeAspect="1"/>
          </p:cNvPicPr>
          <p:nvPr/>
        </p:nvPicPr>
        <p:blipFill rotWithShape="1">
          <a:blip r:embed="rId4"/>
          <a:srcRect l="-1766" t="-2432" r="-2446" b="-4469"/>
          <a:stretch/>
        </p:blipFill>
        <p:spPr>
          <a:xfrm>
            <a:off x="3533913" y="2787210"/>
            <a:ext cx="8470795" cy="3207199"/>
          </a:xfrm>
          <a:prstGeom prst="rect">
            <a:avLst/>
          </a:prstGeom>
        </p:spPr>
      </p:pic>
      <p:sp>
        <p:nvSpPr>
          <p:cNvPr id="13" name="TextBox 12">
            <a:extLst>
              <a:ext uri="{FF2B5EF4-FFF2-40B4-BE49-F238E27FC236}">
                <a16:creationId xmlns:a16="http://schemas.microsoft.com/office/drawing/2014/main" id="{375A92A9-2486-225B-5589-DD7D8A5559E0}"/>
              </a:ext>
            </a:extLst>
          </p:cNvPr>
          <p:cNvSpPr txBox="1"/>
          <p:nvPr/>
        </p:nvSpPr>
        <p:spPr>
          <a:xfrm>
            <a:off x="259274" y="2902667"/>
            <a:ext cx="3052182"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33333"/>
                </a:solidFill>
                <a:latin typeface="Montserrat"/>
                <a:ea typeface="+mn-lt"/>
                <a:cs typeface="+mn-lt"/>
              </a:rPr>
              <a:t>Our programming is embedded in local communities to make the greatest impact by meeting on-the-ground needs. </a:t>
            </a:r>
            <a:endParaRPr lang="en-US">
              <a:solidFill>
                <a:srgbClr val="000000"/>
              </a:solidFill>
              <a:latin typeface="Montserrat"/>
              <a:ea typeface="+mn-lt"/>
              <a:cs typeface="+mn-lt"/>
            </a:endParaRPr>
          </a:p>
          <a:p>
            <a:endParaRPr lang="en-US">
              <a:solidFill>
                <a:srgbClr val="333333"/>
              </a:solidFill>
              <a:latin typeface="Montserrat"/>
              <a:ea typeface="+mn-lt"/>
              <a:cs typeface="+mn-lt"/>
            </a:endParaRPr>
          </a:p>
          <a:p>
            <a:r>
              <a:rPr lang="en-US">
                <a:solidFill>
                  <a:srgbClr val="333333"/>
                </a:solidFill>
                <a:latin typeface="Montserrat"/>
                <a:ea typeface="+mn-lt"/>
                <a:cs typeface="+mn-lt"/>
              </a:rPr>
              <a:t>At our core is a dedication to national and community service—we are a part of something BIGGER.</a:t>
            </a:r>
            <a:endParaRPr lang="en-US">
              <a:latin typeface="Montserrat"/>
              <a:ea typeface="+mn-lt"/>
              <a:cs typeface="+mn-lt"/>
            </a:endParaRPr>
          </a:p>
          <a:p>
            <a:pPr algn="l"/>
            <a:endParaRPr lang="en-US" sz="1600">
              <a:latin typeface="Montserrat"/>
              <a:cs typeface="Calibri"/>
            </a:endParaRPr>
          </a:p>
        </p:txBody>
      </p:sp>
    </p:spTree>
    <p:extLst>
      <p:ext uri="{BB962C8B-B14F-4D97-AF65-F5344CB8AC3E}">
        <p14:creationId xmlns:p14="http://schemas.microsoft.com/office/powerpoint/2010/main" val="2428590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110434" y="-3333"/>
            <a:ext cx="12192000" cy="6858000"/>
          </a:xfrm>
        </p:spPr>
      </p:pic>
      <p:sp>
        <p:nvSpPr>
          <p:cNvPr id="7" name="Title 6"/>
          <p:cNvSpPr>
            <a:spLocks noGrp="1"/>
          </p:cNvSpPr>
          <p:nvPr>
            <p:ph type="title"/>
          </p:nvPr>
        </p:nvSpPr>
        <p:spPr>
          <a:xfrm>
            <a:off x="1644361" y="157709"/>
            <a:ext cx="9669463" cy="1077913"/>
          </a:xfrm>
        </p:spPr>
        <p:txBody>
          <a:bodyPr>
            <a:normAutofit/>
          </a:bodyPr>
          <a:lstStyle/>
          <a:p>
            <a:pPr algn="ctr"/>
            <a:r>
              <a:rPr lang="en-US" sz="3600">
                <a:solidFill>
                  <a:srgbClr val="005640"/>
                </a:solidFill>
                <a:latin typeface="Montserrat SemiBold"/>
                <a:cs typeface="Calibri Light"/>
              </a:rPr>
              <a:t>Stewards Individual Placements </a:t>
            </a:r>
            <a:endParaRPr lang="en-US" sz="3600">
              <a:solidFill>
                <a:srgbClr val="005640"/>
              </a:solidFill>
              <a:latin typeface="Montserrat SemiBold"/>
            </a:endParaRPr>
          </a:p>
        </p:txBody>
      </p:sp>
      <p:sp>
        <p:nvSpPr>
          <p:cNvPr id="8" name="Text Placeholder 7"/>
          <p:cNvSpPr>
            <a:spLocks noGrp="1"/>
          </p:cNvSpPr>
          <p:nvPr>
            <p:ph type="body" idx="1"/>
          </p:nvPr>
        </p:nvSpPr>
        <p:spPr>
          <a:xfrm>
            <a:off x="1542360" y="1029598"/>
            <a:ext cx="4311650" cy="823912"/>
          </a:xfrm>
        </p:spPr>
        <p:txBody>
          <a:bodyPr/>
          <a:lstStyle/>
          <a:p>
            <a:r>
              <a:rPr lang="en-US">
                <a:latin typeface="Montserrat"/>
                <a:cs typeface="Calibri"/>
              </a:rPr>
              <a:t>Our Mission</a:t>
            </a:r>
            <a:endParaRPr lang="en-US">
              <a:latin typeface="Montserrat"/>
            </a:endParaRPr>
          </a:p>
        </p:txBody>
      </p:sp>
      <p:sp>
        <p:nvSpPr>
          <p:cNvPr id="10" name="Text Placeholder 9"/>
          <p:cNvSpPr>
            <a:spLocks noGrp="1"/>
          </p:cNvSpPr>
          <p:nvPr>
            <p:ph type="body" sz="quarter" idx="3"/>
          </p:nvPr>
        </p:nvSpPr>
        <p:spPr>
          <a:xfrm>
            <a:off x="1541896" y="4049889"/>
            <a:ext cx="4668838" cy="823912"/>
          </a:xfrm>
        </p:spPr>
        <p:txBody>
          <a:bodyPr/>
          <a:lstStyle/>
          <a:p>
            <a:r>
              <a:rPr lang="en-US">
                <a:latin typeface="Montserrat"/>
                <a:cs typeface="Calibri"/>
              </a:rPr>
              <a:t>Over 600 members with... </a:t>
            </a:r>
            <a:endParaRPr lang="en-US">
              <a:latin typeface="Montserrat"/>
            </a:endParaRPr>
          </a:p>
        </p:txBody>
      </p:sp>
      <p:sp>
        <p:nvSpPr>
          <p:cNvPr id="11" name="Content Placeholder 10"/>
          <p:cNvSpPr>
            <a:spLocks noGrp="1"/>
          </p:cNvSpPr>
          <p:nvPr>
            <p:ph sz="quarter" idx="4"/>
          </p:nvPr>
        </p:nvSpPr>
        <p:spPr>
          <a:xfrm>
            <a:off x="1685059" y="4895809"/>
            <a:ext cx="5143227" cy="1474995"/>
          </a:xfrm>
        </p:spPr>
        <p:txBody>
          <a:bodyPr vert="horz" lIns="91440" tIns="45720" rIns="91440" bIns="45720" rtlCol="0" anchor="t">
            <a:noAutofit/>
          </a:bodyPr>
          <a:lstStyle/>
          <a:p>
            <a:r>
              <a:rPr lang="en-US" sz="1800">
                <a:latin typeface="Montserrat"/>
                <a:cs typeface="Calibri"/>
              </a:rPr>
              <a:t>AmeriCorps VISTA</a:t>
            </a:r>
          </a:p>
          <a:p>
            <a:r>
              <a:rPr lang="en-US" sz="1800">
                <a:latin typeface="Montserrat"/>
                <a:cs typeface="Calibri"/>
              </a:rPr>
              <a:t>OSMRE</a:t>
            </a:r>
          </a:p>
          <a:p>
            <a:r>
              <a:rPr lang="en-US" sz="1800">
                <a:latin typeface="Montserrat"/>
                <a:cs typeface="Calibri"/>
              </a:rPr>
              <a:t>NPS Historic Preservation Training Center</a:t>
            </a:r>
          </a:p>
          <a:p>
            <a:r>
              <a:rPr lang="en-US" sz="1800">
                <a:latin typeface="Montserrat"/>
                <a:cs typeface="Calibri"/>
              </a:rPr>
              <a:t>Boston Climate Conservation Corps</a:t>
            </a:r>
          </a:p>
          <a:p>
            <a:pPr marL="0" indent="0">
              <a:buNone/>
            </a:pPr>
            <a:endParaRPr lang="en-US" sz="1800">
              <a:latin typeface="Montserrat"/>
              <a:cs typeface="Calibri"/>
            </a:endParaRPr>
          </a:p>
        </p:txBody>
      </p:sp>
      <p:sp>
        <p:nvSpPr>
          <p:cNvPr id="13" name="Content Placeholder 8">
            <a:extLst>
              <a:ext uri="{FF2B5EF4-FFF2-40B4-BE49-F238E27FC236}">
                <a16:creationId xmlns:a16="http://schemas.microsoft.com/office/drawing/2014/main" id="{4F3D5770-0FBF-7B66-B008-326FC4B8659D}"/>
              </a:ext>
            </a:extLst>
          </p:cNvPr>
          <p:cNvSpPr>
            <a:spLocks noGrp="1"/>
          </p:cNvSpPr>
          <p:nvPr/>
        </p:nvSpPr>
        <p:spPr>
          <a:xfrm>
            <a:off x="1971675" y="2790825"/>
            <a:ext cx="4311650"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sz="2300">
              <a:solidFill>
                <a:srgbClr val="191919"/>
              </a:solidFill>
              <a:cs typeface="Calibri" panose="020F0502020204030204"/>
            </a:endParaRPr>
          </a:p>
          <a:p>
            <a:pPr>
              <a:buNone/>
            </a:pPr>
            <a:endParaRPr lang="en-US" sz="2300">
              <a:solidFill>
                <a:srgbClr val="191919"/>
              </a:solidFill>
              <a:cs typeface="Calibri" panose="020F0502020204030204"/>
            </a:endParaRPr>
          </a:p>
        </p:txBody>
      </p:sp>
      <p:sp>
        <p:nvSpPr>
          <p:cNvPr id="14" name="Content Placeholder 8">
            <a:extLst>
              <a:ext uri="{FF2B5EF4-FFF2-40B4-BE49-F238E27FC236}">
                <a16:creationId xmlns:a16="http://schemas.microsoft.com/office/drawing/2014/main" id="{AAD58C53-9817-4520-1645-66305182B16A}"/>
              </a:ext>
            </a:extLst>
          </p:cNvPr>
          <p:cNvSpPr>
            <a:spLocks noGrp="1"/>
          </p:cNvSpPr>
          <p:nvPr/>
        </p:nvSpPr>
        <p:spPr>
          <a:xfrm>
            <a:off x="2114550" y="2933700"/>
            <a:ext cx="4311650"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endParaRPr lang="en-US" sz="2300">
              <a:solidFill>
                <a:srgbClr val="191919"/>
              </a:solidFill>
              <a:cs typeface="Calibri" panose="020F0502020204030204"/>
            </a:endParaRPr>
          </a:p>
          <a:p>
            <a:pPr>
              <a:buNone/>
            </a:pPr>
            <a:endParaRPr lang="en-US" sz="2300">
              <a:solidFill>
                <a:srgbClr val="191919"/>
              </a:solidFill>
              <a:cs typeface="Calibri" panose="020F0502020204030204"/>
            </a:endParaRPr>
          </a:p>
        </p:txBody>
      </p:sp>
      <p:sp>
        <p:nvSpPr>
          <p:cNvPr id="15" name="TextBox 14">
            <a:extLst>
              <a:ext uri="{FF2B5EF4-FFF2-40B4-BE49-F238E27FC236}">
                <a16:creationId xmlns:a16="http://schemas.microsoft.com/office/drawing/2014/main" id="{DB5AA2CA-AEAD-0CF3-D1D6-714322BFB8C2}"/>
              </a:ext>
            </a:extLst>
          </p:cNvPr>
          <p:cNvSpPr txBox="1"/>
          <p:nvPr/>
        </p:nvSpPr>
        <p:spPr>
          <a:xfrm>
            <a:off x="1535695" y="1859951"/>
            <a:ext cx="5716591"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9"/>
                </a:solidFill>
                <a:latin typeface="Montserrat"/>
                <a:ea typeface="+mn-lt"/>
                <a:cs typeface="+mn-lt"/>
              </a:rPr>
              <a:t>Stewards Individual Placements provides individuals with service and career opportunities to strengthen communities and preserve our natural resources. Participants work with federal agencies, tribal governments, and nonprofits building institutional capacity, developing community relationships, and supporting ecosystem health.</a:t>
            </a:r>
            <a:endParaRPr lang="en-US">
              <a:latin typeface="Montserrat"/>
              <a:cs typeface="Calibri"/>
            </a:endParaRPr>
          </a:p>
          <a:p>
            <a:pPr algn="l"/>
            <a:endParaRPr lang="en-US" sz="1400">
              <a:latin typeface="Montserrat"/>
              <a:cs typeface="Calibri"/>
            </a:endParaRPr>
          </a:p>
        </p:txBody>
      </p:sp>
      <p:sp>
        <p:nvSpPr>
          <p:cNvPr id="4" name="Rectangle 3">
            <a:extLst>
              <a:ext uri="{FF2B5EF4-FFF2-40B4-BE49-F238E27FC236}">
                <a16:creationId xmlns:a16="http://schemas.microsoft.com/office/drawing/2014/main" id="{090B05CF-FAB3-2995-05EB-E4A2B16CB876}"/>
              </a:ext>
            </a:extLst>
          </p:cNvPr>
          <p:cNvSpPr/>
          <p:nvPr/>
        </p:nvSpPr>
        <p:spPr>
          <a:xfrm>
            <a:off x="7495308" y="1233054"/>
            <a:ext cx="4461163" cy="3394363"/>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posing for a photo&#10;&#10;Description automatically generated">
            <a:extLst>
              <a:ext uri="{FF2B5EF4-FFF2-40B4-BE49-F238E27FC236}">
                <a16:creationId xmlns:a16="http://schemas.microsoft.com/office/drawing/2014/main" id="{A01D8543-38A2-B944-46BB-C8B1DD339282}"/>
              </a:ext>
            </a:extLst>
          </p:cNvPr>
          <p:cNvPicPr>
            <a:picLocks noChangeAspect="1"/>
          </p:cNvPicPr>
          <p:nvPr/>
        </p:nvPicPr>
        <p:blipFill>
          <a:blip r:embed="rId4"/>
          <a:stretch>
            <a:fillRect/>
          </a:stretch>
        </p:blipFill>
        <p:spPr>
          <a:xfrm>
            <a:off x="7620000" y="1336961"/>
            <a:ext cx="4211783" cy="2964874"/>
          </a:xfrm>
          <a:prstGeom prst="rect">
            <a:avLst/>
          </a:prstGeom>
        </p:spPr>
      </p:pic>
      <p:sp>
        <p:nvSpPr>
          <p:cNvPr id="3" name="TextBox 2">
            <a:extLst>
              <a:ext uri="{FF2B5EF4-FFF2-40B4-BE49-F238E27FC236}">
                <a16:creationId xmlns:a16="http://schemas.microsoft.com/office/drawing/2014/main" id="{0F7588F7-53F1-5555-35E9-EDCEBAD64128}"/>
              </a:ext>
            </a:extLst>
          </p:cNvPr>
          <p:cNvSpPr txBox="1"/>
          <p:nvPr/>
        </p:nvSpPr>
        <p:spPr>
          <a:xfrm>
            <a:off x="7051963" y="4890654"/>
            <a:ext cx="4364181" cy="17512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a:latin typeface="Montserrat"/>
              </a:rPr>
              <a:t>US Fish &amp; Wildlife LIDAR</a:t>
            </a:r>
          </a:p>
          <a:p>
            <a:pPr marL="285750" indent="-285750">
              <a:lnSpc>
                <a:spcPct val="90000"/>
              </a:lnSpc>
              <a:spcBef>
                <a:spcPts val="1000"/>
              </a:spcBef>
              <a:buFont typeface="Arial"/>
              <a:buChar char="•"/>
            </a:pPr>
            <a:r>
              <a:rPr lang="en-US">
                <a:latin typeface="Montserrat"/>
              </a:rPr>
              <a:t>Youth Empowerment Stewards</a:t>
            </a:r>
          </a:p>
          <a:p>
            <a:pPr marL="285750" indent="-285750">
              <a:lnSpc>
                <a:spcPct val="90000"/>
              </a:lnSpc>
              <a:spcBef>
                <a:spcPts val="1000"/>
              </a:spcBef>
              <a:buFont typeface="Arial"/>
              <a:buChar char="•"/>
            </a:pPr>
            <a:r>
              <a:rPr lang="en-US">
                <a:latin typeface="Montserrat"/>
              </a:rPr>
              <a:t>West Virginia READY</a:t>
            </a:r>
          </a:p>
          <a:p>
            <a:pPr marL="285750" indent="-285750">
              <a:lnSpc>
                <a:spcPct val="90000"/>
              </a:lnSpc>
              <a:spcBef>
                <a:spcPts val="1000"/>
              </a:spcBef>
              <a:buFont typeface="Arial"/>
              <a:buChar char="•"/>
            </a:pPr>
            <a:r>
              <a:rPr lang="en-US">
                <a:latin typeface="Montserrat"/>
              </a:rPr>
              <a:t>And many more!</a:t>
            </a:r>
          </a:p>
          <a:p>
            <a:pPr algn="l"/>
            <a:endParaRPr lang="en-US">
              <a:cs typeface="Calibri"/>
            </a:endParaRPr>
          </a:p>
        </p:txBody>
      </p:sp>
      <p:sp>
        <p:nvSpPr>
          <p:cNvPr id="5" name="TextBox 4">
            <a:extLst>
              <a:ext uri="{FF2B5EF4-FFF2-40B4-BE49-F238E27FC236}">
                <a16:creationId xmlns:a16="http://schemas.microsoft.com/office/drawing/2014/main" id="{BC988A8C-B83E-4CC5-7210-27C4359F81A5}"/>
              </a:ext>
            </a:extLst>
          </p:cNvPr>
          <p:cNvSpPr txBox="1"/>
          <p:nvPr/>
        </p:nvSpPr>
        <p:spPr>
          <a:xfrm>
            <a:off x="7620000" y="4294908"/>
            <a:ext cx="482138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latin typeface="Montserrat"/>
                <a:cs typeface="Calibri"/>
              </a:rPr>
              <a:t>VISTA Training with Stewards in West Virginia</a:t>
            </a:r>
            <a:endParaRPr lang="en-US" sz="1200">
              <a:solidFill>
                <a:schemeClr val="bg1"/>
              </a:solidFill>
              <a:latin typeface="Montserrat"/>
            </a:endParaRPr>
          </a:p>
        </p:txBody>
      </p:sp>
    </p:spTree>
    <p:extLst>
      <p:ext uri="{BB962C8B-B14F-4D97-AF65-F5344CB8AC3E}">
        <p14:creationId xmlns:p14="http://schemas.microsoft.com/office/powerpoint/2010/main" val="3582419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8" name="Rectangle 17">
            <a:extLst>
              <a:ext uri="{FF2B5EF4-FFF2-40B4-BE49-F238E27FC236}">
                <a16:creationId xmlns:a16="http://schemas.microsoft.com/office/drawing/2014/main" id="{F29BA131-A065-B9D0-7260-5EC503ECBF86}"/>
              </a:ext>
            </a:extLst>
          </p:cNvPr>
          <p:cNvSpPr/>
          <p:nvPr/>
        </p:nvSpPr>
        <p:spPr>
          <a:xfrm>
            <a:off x="6099170" y="2093624"/>
            <a:ext cx="5933157" cy="4490880"/>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7" name="Title 6"/>
          <p:cNvSpPr>
            <a:spLocks noGrp="1"/>
          </p:cNvSpPr>
          <p:nvPr>
            <p:ph type="title"/>
          </p:nvPr>
        </p:nvSpPr>
        <p:spPr>
          <a:xfrm>
            <a:off x="1685925" y="365125"/>
            <a:ext cx="9669463" cy="1077913"/>
          </a:xfrm>
        </p:spPr>
        <p:txBody>
          <a:bodyPr/>
          <a:lstStyle/>
          <a:p>
            <a:pPr algn="ctr"/>
            <a:r>
              <a:rPr lang="en-US">
                <a:solidFill>
                  <a:srgbClr val="005640"/>
                </a:solidFill>
                <a:latin typeface="Montserrat SemiBold"/>
              </a:rPr>
              <a:t>What is a VISTA?</a:t>
            </a:r>
          </a:p>
        </p:txBody>
      </p:sp>
      <p:pic>
        <p:nvPicPr>
          <p:cNvPr id="3" name="Picture 2" descr="A group of people around a table&#10;&#10;Description automatically generated">
            <a:extLst>
              <a:ext uri="{FF2B5EF4-FFF2-40B4-BE49-F238E27FC236}">
                <a16:creationId xmlns:a16="http://schemas.microsoft.com/office/drawing/2014/main" id="{CCC0C50B-EC7F-977C-B2B2-873F99B4DF0E}"/>
              </a:ext>
            </a:extLst>
          </p:cNvPr>
          <p:cNvPicPr>
            <a:picLocks noChangeAspect="1"/>
          </p:cNvPicPr>
          <p:nvPr/>
        </p:nvPicPr>
        <p:blipFill>
          <a:blip r:embed="rId4"/>
          <a:stretch>
            <a:fillRect/>
          </a:stretch>
        </p:blipFill>
        <p:spPr>
          <a:xfrm>
            <a:off x="6241476" y="2189632"/>
            <a:ext cx="5645852" cy="4073114"/>
          </a:xfrm>
          <a:prstGeom prst="rect">
            <a:avLst/>
          </a:prstGeom>
        </p:spPr>
      </p:pic>
      <p:sp>
        <p:nvSpPr>
          <p:cNvPr id="19" name="TextBox 18">
            <a:extLst>
              <a:ext uri="{FF2B5EF4-FFF2-40B4-BE49-F238E27FC236}">
                <a16:creationId xmlns:a16="http://schemas.microsoft.com/office/drawing/2014/main" id="{BE6D16B2-90BF-53C4-CBA2-3D4751A1D8E6}"/>
              </a:ext>
            </a:extLst>
          </p:cNvPr>
          <p:cNvSpPr txBox="1"/>
          <p:nvPr/>
        </p:nvSpPr>
        <p:spPr>
          <a:xfrm>
            <a:off x="1462200" y="1877482"/>
            <a:ext cx="444853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Montserrat"/>
                <a:cs typeface="Calibri" panose="020F0502020204030204"/>
              </a:rPr>
              <a:t>Volunteers in Service to America</a:t>
            </a:r>
            <a:endParaRPr lang="en-US" b="1">
              <a:latin typeface="Calibri" panose="020F0502020204030204"/>
              <a:cs typeface="Calibri" panose="020F0502020204030204"/>
            </a:endParaRPr>
          </a:p>
          <a:p>
            <a:endParaRPr lang="en-US" b="1">
              <a:latin typeface="Montserrat"/>
              <a:cs typeface="Calibri"/>
            </a:endParaRPr>
          </a:p>
          <a:p>
            <a:pPr marL="342900" indent="-342900">
              <a:buFont typeface="Arial"/>
              <a:buChar char="•"/>
            </a:pPr>
            <a:r>
              <a:rPr lang="en-US">
                <a:latin typeface="Montserrat"/>
                <a:cs typeface="Calibri" panose="020F0502020204030204"/>
              </a:rPr>
              <a:t>1 year of service</a:t>
            </a:r>
          </a:p>
          <a:p>
            <a:pPr marL="342900" indent="-342900">
              <a:buFont typeface="Arial"/>
              <a:buChar char="•"/>
            </a:pPr>
            <a:r>
              <a:rPr lang="en-US">
                <a:latin typeface="Montserrat"/>
                <a:cs typeface="Calibri" panose="020F0502020204030204"/>
              </a:rPr>
              <a:t>Service is "indirect"</a:t>
            </a:r>
          </a:p>
          <a:p>
            <a:pPr marL="342900" indent="-342900">
              <a:buFont typeface="Arial"/>
              <a:buChar char="•"/>
            </a:pPr>
            <a:r>
              <a:rPr lang="en-US">
                <a:latin typeface="Montserrat"/>
                <a:cs typeface="Calibri" panose="020F0502020204030204"/>
              </a:rPr>
              <a:t>Sustainability post-term</a:t>
            </a:r>
          </a:p>
          <a:p>
            <a:pPr marL="342900" indent="-342900">
              <a:buFont typeface="Arial,Sans-Serif"/>
              <a:buChar char="•"/>
            </a:pPr>
            <a:r>
              <a:rPr lang="en-US">
                <a:latin typeface="Montserrat"/>
                <a:cs typeface="Calibri" panose="020F0502020204030204"/>
              </a:rPr>
              <a:t>Poverty alleviation</a:t>
            </a:r>
          </a:p>
          <a:p>
            <a:pPr marL="342900" indent="-342900">
              <a:buFont typeface="Arial"/>
              <a:buChar char="•"/>
            </a:pPr>
            <a:endParaRPr lang="en-US">
              <a:latin typeface="Montserrat"/>
              <a:cs typeface="Calibri" panose="020F0502020204030204"/>
            </a:endParaRPr>
          </a:p>
          <a:p>
            <a:pPr marL="342900" indent="-342900">
              <a:buFont typeface="Arial"/>
              <a:buChar char="•"/>
            </a:pPr>
            <a:endParaRPr lang="en-US">
              <a:latin typeface="Montserrat"/>
              <a:cs typeface="Calibri" panose="020F0502020204030204"/>
            </a:endParaRPr>
          </a:p>
          <a:p>
            <a:r>
              <a:rPr lang="en-US" b="1">
                <a:latin typeface="Montserrat"/>
                <a:cs typeface="Calibri" panose="020F0502020204030204"/>
              </a:rPr>
              <a:t>Energy Communities VISTAs:</a:t>
            </a:r>
          </a:p>
          <a:p>
            <a:endParaRPr lang="en-US">
              <a:latin typeface="Montserrat"/>
              <a:cs typeface="Calibri" panose="020F0502020204030204"/>
            </a:endParaRPr>
          </a:p>
          <a:p>
            <a:pPr marL="285750" indent="-285750">
              <a:buFont typeface="Arial"/>
              <a:buChar char="•"/>
            </a:pPr>
            <a:r>
              <a:rPr lang="en-US">
                <a:latin typeface="Montserrat"/>
                <a:cs typeface="Calibri" panose="020F0502020204030204"/>
              </a:rPr>
              <a:t>Building the capacity of energy communities to develop and implement locally driven environmental remediation and economic development </a:t>
            </a:r>
            <a:endParaRPr lang="en-US">
              <a:latin typeface="Calibri" panose="020F0502020204030204"/>
              <a:cs typeface="Calibri" panose="020F0502020204030204"/>
            </a:endParaRPr>
          </a:p>
        </p:txBody>
      </p:sp>
      <p:sp>
        <p:nvSpPr>
          <p:cNvPr id="2" name="TextBox 1">
            <a:extLst>
              <a:ext uri="{FF2B5EF4-FFF2-40B4-BE49-F238E27FC236}">
                <a16:creationId xmlns:a16="http://schemas.microsoft.com/office/drawing/2014/main" id="{9F8E76DA-EBA2-FB0C-4133-07C507C86CCD}"/>
              </a:ext>
            </a:extLst>
          </p:cNvPr>
          <p:cNvSpPr txBox="1"/>
          <p:nvPr/>
        </p:nvSpPr>
        <p:spPr>
          <a:xfrm>
            <a:off x="6371138" y="6289763"/>
            <a:ext cx="56573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Montserrat"/>
                <a:cs typeface="Calibri"/>
              </a:rPr>
              <a:t>Beckley, WV:</a:t>
            </a:r>
            <a:r>
              <a:rPr lang="en-US" sz="1200">
                <a:solidFill>
                  <a:schemeClr val="bg1"/>
                </a:solidFill>
                <a:latin typeface="Montserrat"/>
                <a:cs typeface="Calibri"/>
              </a:rPr>
              <a:t>  Kaitlin </a:t>
            </a:r>
            <a:r>
              <a:rPr lang="en-US" sz="1200">
                <a:solidFill>
                  <a:schemeClr val="bg1"/>
                </a:solidFill>
                <a:latin typeface="Montserrat"/>
                <a:ea typeface="+mn-lt"/>
                <a:cs typeface="+mn-lt"/>
              </a:rPr>
              <a:t>McBride, Stewards VISTA</a:t>
            </a:r>
            <a:endParaRPr lang="en-US" sz="1200">
              <a:solidFill>
                <a:schemeClr val="bg1"/>
              </a:solidFill>
              <a:latin typeface="Montserrat"/>
              <a:cs typeface="Calibri"/>
            </a:endParaRPr>
          </a:p>
          <a:p>
            <a:pPr algn="ctr"/>
            <a:endParaRPr lang="en-US" sz="1400">
              <a:latin typeface="Montserrat"/>
              <a:cs typeface="Calibri"/>
            </a:endParaRPr>
          </a:p>
          <a:p>
            <a:pPr algn="ctr"/>
            <a:endParaRPr lang="en-US" sz="1400">
              <a:latin typeface="Montserrat"/>
              <a:cs typeface="Calibri"/>
            </a:endParaRPr>
          </a:p>
        </p:txBody>
      </p:sp>
    </p:spTree>
    <p:extLst>
      <p:ext uri="{BB962C8B-B14F-4D97-AF65-F5344CB8AC3E}">
        <p14:creationId xmlns:p14="http://schemas.microsoft.com/office/powerpoint/2010/main" val="2906327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809445" y="1216652"/>
            <a:ext cx="10515600" cy="883849"/>
          </a:xfrm>
        </p:spPr>
        <p:txBody>
          <a:bodyPr>
            <a:normAutofit/>
          </a:bodyPr>
          <a:lstStyle/>
          <a:p>
            <a:pPr algn="ctr"/>
            <a:r>
              <a:rPr lang="en-US" sz="4000">
                <a:solidFill>
                  <a:srgbClr val="005640"/>
                </a:solidFill>
                <a:latin typeface="Montserrat SemiBold"/>
              </a:rPr>
              <a:t>VISTA Program Benefits</a:t>
            </a:r>
          </a:p>
        </p:txBody>
      </p:sp>
      <p:sp>
        <p:nvSpPr>
          <p:cNvPr id="7" name="Content Placeholder 6"/>
          <p:cNvSpPr>
            <a:spLocks noGrp="1"/>
          </p:cNvSpPr>
          <p:nvPr>
            <p:ph sz="half" idx="2"/>
          </p:nvPr>
        </p:nvSpPr>
        <p:spPr>
          <a:xfrm>
            <a:off x="6102291" y="2259243"/>
            <a:ext cx="5224732" cy="3991966"/>
          </a:xfrm>
        </p:spPr>
        <p:txBody>
          <a:bodyPr vert="horz" lIns="91440" tIns="45720" rIns="91440" bIns="45720" rtlCol="0" anchor="t">
            <a:noAutofit/>
          </a:bodyPr>
          <a:lstStyle/>
          <a:p>
            <a:pPr marL="0" indent="0">
              <a:buNone/>
            </a:pPr>
            <a:r>
              <a:rPr lang="en-US" sz="2000" b="1">
                <a:latin typeface="Montserrat"/>
              </a:rPr>
              <a:t>For VISTA member: </a:t>
            </a:r>
            <a:endParaRPr lang="en-US" sz="2000" b="1">
              <a:latin typeface="Montserrat"/>
              <a:ea typeface="Calibri" panose="020F0502020204030204"/>
              <a:cs typeface="Calibri" panose="020F0502020204030204"/>
            </a:endParaRPr>
          </a:p>
          <a:p>
            <a:r>
              <a:rPr lang="en-US" sz="1800">
                <a:latin typeface="Montserrat"/>
                <a:ea typeface="Calibri" panose="020F0502020204030204"/>
                <a:cs typeface="Calibri" panose="020F0502020204030204"/>
              </a:rPr>
              <a:t>Living Allowance: $15.51/</a:t>
            </a:r>
            <a:r>
              <a:rPr lang="en-US" sz="1800" err="1">
                <a:latin typeface="Montserrat"/>
                <a:ea typeface="Calibri" panose="020F0502020204030204"/>
                <a:cs typeface="Calibri" panose="020F0502020204030204"/>
              </a:rPr>
              <a:t>hr</a:t>
            </a:r>
            <a:r>
              <a:rPr lang="en-US" sz="1800">
                <a:latin typeface="Montserrat"/>
                <a:ea typeface="Calibri" panose="020F0502020204030204"/>
                <a:cs typeface="Calibri" panose="020F0502020204030204"/>
              </a:rPr>
              <a:t> equivalent</a:t>
            </a:r>
          </a:p>
          <a:p>
            <a:r>
              <a:rPr lang="en-US" sz="1800">
                <a:latin typeface="Montserrat"/>
                <a:ea typeface="Calibri" panose="020F0502020204030204"/>
                <a:cs typeface="Calibri" panose="020F0502020204030204"/>
              </a:rPr>
              <a:t>Professional Development Training</a:t>
            </a:r>
          </a:p>
          <a:p>
            <a:r>
              <a:rPr lang="en-US" sz="1800">
                <a:latin typeface="Montserrat"/>
                <a:ea typeface="Calibri" panose="020F0502020204030204"/>
                <a:cs typeface="Calibri" panose="020F0502020204030204"/>
              </a:rPr>
              <a:t>Non-Competitive Eligibility for Federal Jobs</a:t>
            </a:r>
          </a:p>
          <a:p>
            <a:r>
              <a:rPr lang="en-US" sz="1800">
                <a:latin typeface="Montserrat"/>
                <a:ea typeface="Calibri" panose="020F0502020204030204"/>
                <a:cs typeface="Calibri" panose="020F0502020204030204"/>
              </a:rPr>
              <a:t>End of Service Award - $7,395 Segal Education Award or $1,800 cash stipend</a:t>
            </a:r>
          </a:p>
          <a:p>
            <a:r>
              <a:rPr lang="en-US" sz="1800">
                <a:latin typeface="Montserrat"/>
                <a:ea typeface="Calibri" panose="020F0502020204030204"/>
                <a:cs typeface="Calibri" panose="020F0502020204030204"/>
              </a:rPr>
              <a:t>Loan Deferment and Interest Repayment</a:t>
            </a:r>
          </a:p>
          <a:p>
            <a:r>
              <a:rPr lang="en-US" sz="1800">
                <a:latin typeface="Montserrat"/>
                <a:ea typeface="Calibri" panose="020F0502020204030204"/>
                <a:cs typeface="Calibri" panose="020F0502020204030204"/>
              </a:rPr>
              <a:t>Healthcare and Childcare Benefits</a:t>
            </a:r>
          </a:p>
          <a:p>
            <a:r>
              <a:rPr lang="en-US" sz="1800">
                <a:latin typeface="Montserrat"/>
                <a:ea typeface="Calibri" panose="020F0502020204030204"/>
                <a:cs typeface="Calibri" panose="020F0502020204030204"/>
              </a:rPr>
              <a:t>Relocation Expenses</a:t>
            </a:r>
          </a:p>
          <a:p>
            <a:r>
              <a:rPr lang="en-US" sz="1800">
                <a:latin typeface="Montserrat"/>
                <a:ea typeface="Calibri" panose="020F0502020204030204"/>
                <a:cs typeface="Calibri" panose="020F0502020204030204"/>
              </a:rPr>
              <a:t>Cohort Community Model</a:t>
            </a:r>
          </a:p>
        </p:txBody>
      </p:sp>
      <p:sp>
        <p:nvSpPr>
          <p:cNvPr id="3" name="Rectangle 2">
            <a:extLst>
              <a:ext uri="{FF2B5EF4-FFF2-40B4-BE49-F238E27FC236}">
                <a16:creationId xmlns:a16="http://schemas.microsoft.com/office/drawing/2014/main" id="{9306E527-6EE9-2217-87A5-6C68FCFE47EE}"/>
              </a:ext>
            </a:extLst>
          </p:cNvPr>
          <p:cNvSpPr/>
          <p:nvPr/>
        </p:nvSpPr>
        <p:spPr>
          <a:xfrm>
            <a:off x="385773" y="2195941"/>
            <a:ext cx="5375753" cy="4436301"/>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88FC49-3A48-7C9B-63B1-C2BE3F5E68E2}"/>
              </a:ext>
            </a:extLst>
          </p:cNvPr>
          <p:cNvSpPr txBox="1"/>
          <p:nvPr/>
        </p:nvSpPr>
        <p:spPr>
          <a:xfrm>
            <a:off x="384981" y="6214853"/>
            <a:ext cx="53198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chemeClr val="bg1"/>
                </a:solidFill>
                <a:latin typeface="Montserrat"/>
                <a:cs typeface="Calibri"/>
              </a:rPr>
              <a:t>Paonia, CO</a:t>
            </a:r>
            <a:r>
              <a:rPr lang="en-US" sz="1200">
                <a:solidFill>
                  <a:schemeClr val="bg1"/>
                </a:solidFill>
                <a:latin typeface="Montserrat"/>
                <a:cs typeface="Calibri"/>
              </a:rPr>
              <a:t>: Stewards VISTA Lauran Swartz with Western Slope Conservation Center</a:t>
            </a:r>
            <a:endParaRPr lang="en-US">
              <a:solidFill>
                <a:schemeClr val="bg1"/>
              </a:solidFill>
            </a:endParaRPr>
          </a:p>
        </p:txBody>
      </p:sp>
      <p:pic>
        <p:nvPicPr>
          <p:cNvPr id="10" name="Content Placeholder 9" descr="A group of people posing for a photo&#10;&#10;Description automatically generated">
            <a:extLst>
              <a:ext uri="{FF2B5EF4-FFF2-40B4-BE49-F238E27FC236}">
                <a16:creationId xmlns:a16="http://schemas.microsoft.com/office/drawing/2014/main" id="{3725AD5C-114C-A911-107A-BC11BF8D04D3}"/>
              </a:ext>
            </a:extLst>
          </p:cNvPr>
          <p:cNvPicPr>
            <a:picLocks noGrp="1" noChangeAspect="1"/>
          </p:cNvPicPr>
          <p:nvPr>
            <p:ph sz="half" idx="1"/>
          </p:nvPr>
        </p:nvPicPr>
        <p:blipFill>
          <a:blip r:embed="rId4"/>
          <a:stretch>
            <a:fillRect/>
          </a:stretch>
        </p:blipFill>
        <p:spPr>
          <a:xfrm>
            <a:off x="542027" y="2317706"/>
            <a:ext cx="5069457" cy="3884762"/>
          </a:xfrm>
        </p:spPr>
      </p:pic>
    </p:spTree>
    <p:extLst>
      <p:ext uri="{BB962C8B-B14F-4D97-AF65-F5344CB8AC3E}">
        <p14:creationId xmlns:p14="http://schemas.microsoft.com/office/powerpoint/2010/main" val="56147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996351" y="1015369"/>
            <a:ext cx="10515600" cy="1200150"/>
          </a:xfrm>
        </p:spPr>
        <p:txBody>
          <a:bodyPr>
            <a:normAutofit/>
          </a:bodyPr>
          <a:lstStyle/>
          <a:p>
            <a:pPr algn="ctr"/>
            <a:r>
              <a:rPr lang="en-US" sz="3600">
                <a:solidFill>
                  <a:srgbClr val="005640"/>
                </a:solidFill>
                <a:latin typeface="Montserrat SemiBold"/>
              </a:rPr>
              <a:t>Energy Communities AmeriCorps </a:t>
            </a:r>
            <a:endParaRPr lang="en-US"/>
          </a:p>
        </p:txBody>
      </p:sp>
      <p:sp>
        <p:nvSpPr>
          <p:cNvPr id="6" name="Content Placeholder 5"/>
          <p:cNvSpPr>
            <a:spLocks noGrp="1"/>
          </p:cNvSpPr>
          <p:nvPr>
            <p:ph sz="half" idx="1"/>
          </p:nvPr>
        </p:nvSpPr>
        <p:spPr>
          <a:xfrm>
            <a:off x="-126" y="2218270"/>
            <a:ext cx="5891652" cy="4640957"/>
          </a:xfrm>
        </p:spPr>
        <p:txBody>
          <a:bodyPr vert="horz" lIns="91440" tIns="45720" rIns="91440" bIns="45720" rtlCol="0" anchor="t">
            <a:noAutofit/>
          </a:bodyPr>
          <a:lstStyle/>
          <a:p>
            <a:r>
              <a:rPr lang="en-US" sz="2000">
                <a:latin typeface="Montserrat"/>
                <a:ea typeface="Calibri" panose="020F0502020204030204"/>
                <a:cs typeface="Calibri" panose="020F0502020204030204"/>
              </a:rPr>
              <a:t>135 VISTAs Over 3 years</a:t>
            </a:r>
          </a:p>
          <a:p>
            <a:r>
              <a:rPr lang="en-US" sz="2000">
                <a:latin typeface="Montserrat"/>
                <a:ea typeface="Calibri" panose="020F0502020204030204"/>
                <a:cs typeface="Calibri" panose="020F0502020204030204"/>
              </a:rPr>
              <a:t>Build capacity of nonprofit &amp; public agencies in Energy Communities to develop</a:t>
            </a:r>
            <a:r>
              <a:rPr lang="en-US" sz="2000">
                <a:solidFill>
                  <a:srgbClr val="000000"/>
                </a:solidFill>
                <a:latin typeface="Montserrat"/>
                <a:ea typeface="Calibri" panose="020F0502020204030204"/>
                <a:cs typeface="Calibri"/>
              </a:rPr>
              <a:t> and implement locally driven economic development, environmental  remediation, and energy transition plans, diversifying their local economies.</a:t>
            </a:r>
            <a:endParaRPr lang="en-US">
              <a:ea typeface="Calibri" panose="020F0502020204030204"/>
              <a:cs typeface="Calibri" panose="020F0502020204030204"/>
            </a:endParaRPr>
          </a:p>
          <a:p>
            <a:r>
              <a:rPr lang="en-US" sz="2000">
                <a:latin typeface="Montserrat"/>
                <a:ea typeface="Calibri" panose="020F0502020204030204"/>
                <a:cs typeface="Calibri" panose="020F0502020204030204"/>
              </a:rPr>
              <a:t>Members will serve "behind the scenes" to support your organization through asset mapping, volunteer mobilization, outreach on tax credit and grant opportunities,  community engagement, data analysis, and program development.</a:t>
            </a:r>
          </a:p>
          <a:p>
            <a:endParaRPr lang="en-US" sz="1800">
              <a:latin typeface="Montserrat"/>
              <a:ea typeface="Calibri" panose="020F0502020204030204"/>
              <a:cs typeface="Calibri" panose="020F0502020204030204"/>
            </a:endParaRPr>
          </a:p>
        </p:txBody>
      </p:sp>
      <p:sp>
        <p:nvSpPr>
          <p:cNvPr id="9" name="Rectangle 8">
            <a:extLst>
              <a:ext uri="{FF2B5EF4-FFF2-40B4-BE49-F238E27FC236}">
                <a16:creationId xmlns:a16="http://schemas.microsoft.com/office/drawing/2014/main" id="{9B9C7CDB-C9F2-A7DE-E9E2-EAD36012667B}"/>
              </a:ext>
            </a:extLst>
          </p:cNvPr>
          <p:cNvSpPr/>
          <p:nvPr/>
        </p:nvSpPr>
        <p:spPr>
          <a:xfrm>
            <a:off x="5889200" y="2205916"/>
            <a:ext cx="6308261" cy="4482598"/>
          </a:xfrm>
          <a:prstGeom prst="rect">
            <a:avLst/>
          </a:prstGeom>
          <a:solidFill>
            <a:srgbClr val="005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nstruction site with a large hill in the background&#10;&#10;Description automatically generated">
            <a:extLst>
              <a:ext uri="{FF2B5EF4-FFF2-40B4-BE49-F238E27FC236}">
                <a16:creationId xmlns:a16="http://schemas.microsoft.com/office/drawing/2014/main" id="{F8B9ECED-381D-331B-4359-21A307058902}"/>
              </a:ext>
            </a:extLst>
          </p:cNvPr>
          <p:cNvPicPr>
            <a:picLocks noChangeAspect="1"/>
          </p:cNvPicPr>
          <p:nvPr/>
        </p:nvPicPr>
        <p:blipFill>
          <a:blip r:embed="rId4"/>
          <a:stretch>
            <a:fillRect/>
          </a:stretch>
        </p:blipFill>
        <p:spPr>
          <a:xfrm>
            <a:off x="6006678" y="2348506"/>
            <a:ext cx="6096000" cy="4064000"/>
          </a:xfrm>
          <a:prstGeom prst="rect">
            <a:avLst/>
          </a:prstGeom>
        </p:spPr>
      </p:pic>
      <p:sp>
        <p:nvSpPr>
          <p:cNvPr id="8" name="TextBox 7">
            <a:extLst>
              <a:ext uri="{FF2B5EF4-FFF2-40B4-BE49-F238E27FC236}">
                <a16:creationId xmlns:a16="http://schemas.microsoft.com/office/drawing/2014/main" id="{2060C5B3-F69E-A422-1FA3-CEBBD574FF51}"/>
              </a:ext>
            </a:extLst>
          </p:cNvPr>
          <p:cNvSpPr txBox="1"/>
          <p:nvPr/>
        </p:nvSpPr>
        <p:spPr>
          <a:xfrm>
            <a:off x="8242718" y="6420988"/>
            <a:ext cx="38417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Montserrat"/>
                <a:ea typeface="Calibri"/>
                <a:cs typeface="Calibri"/>
              </a:rPr>
              <a:t>Grundy, Virginia</a:t>
            </a:r>
          </a:p>
        </p:txBody>
      </p:sp>
    </p:spTree>
    <p:extLst>
      <p:ext uri="{BB962C8B-B14F-4D97-AF65-F5344CB8AC3E}">
        <p14:creationId xmlns:p14="http://schemas.microsoft.com/office/powerpoint/2010/main" val="344853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1950164" y="383952"/>
            <a:ext cx="10515600" cy="1200150"/>
          </a:xfrm>
        </p:spPr>
        <p:txBody>
          <a:bodyPr>
            <a:normAutofit/>
          </a:bodyPr>
          <a:lstStyle/>
          <a:p>
            <a:r>
              <a:rPr lang="en-US" sz="3200">
                <a:solidFill>
                  <a:schemeClr val="bg1"/>
                </a:solidFill>
                <a:latin typeface="Montserrat SemiBold"/>
              </a:rPr>
              <a:t>Where are Energy Communities?</a:t>
            </a:r>
            <a:endParaRPr lang="en-US" sz="3200">
              <a:solidFill>
                <a:schemeClr val="bg1"/>
              </a:solidFill>
              <a:latin typeface="Montserrat SemiBold"/>
              <a:cs typeface="Calibri Light"/>
            </a:endParaRPr>
          </a:p>
        </p:txBody>
      </p:sp>
      <p:sp>
        <p:nvSpPr>
          <p:cNvPr id="6" name="Content Placeholder 5"/>
          <p:cNvSpPr>
            <a:spLocks noGrp="1"/>
          </p:cNvSpPr>
          <p:nvPr>
            <p:ph sz="half" idx="1"/>
          </p:nvPr>
        </p:nvSpPr>
        <p:spPr>
          <a:xfrm>
            <a:off x="8719081" y="1595146"/>
            <a:ext cx="3277728" cy="4867858"/>
          </a:xfrm>
        </p:spPr>
        <p:txBody>
          <a:bodyPr vert="horz" lIns="91440" tIns="45720" rIns="91440" bIns="45720" rtlCol="0" anchor="t">
            <a:noAutofit/>
          </a:bodyPr>
          <a:lstStyle/>
          <a:p>
            <a:pPr marL="0" indent="0" algn="ctr">
              <a:buNone/>
            </a:pPr>
            <a:r>
              <a:rPr lang="en-US" sz="2400" u="sng">
                <a:latin typeface="Montserrat"/>
              </a:rPr>
              <a:t>Nine regions:</a:t>
            </a:r>
          </a:p>
          <a:p>
            <a:r>
              <a:rPr lang="en-US" sz="2000">
                <a:latin typeface="Montserrat"/>
              </a:rPr>
              <a:t>Appalachian Ohio</a:t>
            </a:r>
          </a:p>
          <a:p>
            <a:r>
              <a:rPr lang="en-US" sz="2000">
                <a:latin typeface="Montserrat"/>
              </a:rPr>
              <a:t>Eastern Kentucky</a:t>
            </a:r>
          </a:p>
          <a:p>
            <a:r>
              <a:rPr lang="en-US" sz="2000">
                <a:latin typeface="Montserrat"/>
              </a:rPr>
              <a:t>Four Corners</a:t>
            </a:r>
          </a:p>
          <a:p>
            <a:r>
              <a:rPr lang="en-US" sz="2000">
                <a:latin typeface="Montserrat"/>
              </a:rPr>
              <a:t>Illinois Coal Basin</a:t>
            </a:r>
          </a:p>
          <a:p>
            <a:r>
              <a:rPr lang="en-US" sz="2000">
                <a:latin typeface="Montserrat"/>
              </a:rPr>
              <a:t>Montana</a:t>
            </a:r>
          </a:p>
          <a:p>
            <a:r>
              <a:rPr lang="en-US" sz="2000">
                <a:latin typeface="Montserrat"/>
              </a:rPr>
              <a:t>Southwest Virginia</a:t>
            </a:r>
          </a:p>
          <a:p>
            <a:r>
              <a:rPr lang="en-US" sz="2000">
                <a:latin typeface="Montserrat"/>
              </a:rPr>
              <a:t>West Virginia</a:t>
            </a:r>
          </a:p>
          <a:p>
            <a:r>
              <a:rPr lang="en-US" sz="2000">
                <a:latin typeface="Montserrat"/>
              </a:rPr>
              <a:t>Western Pennsylvania</a:t>
            </a:r>
          </a:p>
          <a:p>
            <a:r>
              <a:rPr lang="en-US" sz="2000">
                <a:latin typeface="Montserrat"/>
              </a:rPr>
              <a:t>Wyoming</a:t>
            </a:r>
          </a:p>
        </p:txBody>
      </p:sp>
      <p:pic>
        <p:nvPicPr>
          <p:cNvPr id="3" name="Content Placeholder 2" descr="A map of the united states with green circles&#10;&#10;Description automatically generated">
            <a:extLst>
              <a:ext uri="{FF2B5EF4-FFF2-40B4-BE49-F238E27FC236}">
                <a16:creationId xmlns:a16="http://schemas.microsoft.com/office/drawing/2014/main" id="{98EC0C09-EFBA-83DE-7957-E8CC5F537C7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95191" y="1595146"/>
            <a:ext cx="8328699" cy="4795081"/>
          </a:xfrm>
        </p:spPr>
      </p:pic>
      <p:sp>
        <p:nvSpPr>
          <p:cNvPr id="8" name="TextBox 7">
            <a:extLst>
              <a:ext uri="{FF2B5EF4-FFF2-40B4-BE49-F238E27FC236}">
                <a16:creationId xmlns:a16="http://schemas.microsoft.com/office/drawing/2014/main" id="{4EF300C0-B10C-7BAB-8C23-9C3C522AD852}"/>
              </a:ext>
            </a:extLst>
          </p:cNvPr>
          <p:cNvSpPr txBox="1"/>
          <p:nvPr/>
        </p:nvSpPr>
        <p:spPr>
          <a:xfrm>
            <a:off x="294290" y="6463004"/>
            <a:ext cx="4456386" cy="307777"/>
          </a:xfrm>
          <a:prstGeom prst="rect">
            <a:avLst/>
          </a:prstGeom>
          <a:noFill/>
        </p:spPr>
        <p:txBody>
          <a:bodyPr wrap="square" rtlCol="0">
            <a:spAutoFit/>
          </a:bodyPr>
          <a:lstStyle/>
          <a:p>
            <a:r>
              <a:rPr lang="en-US" sz="1400"/>
              <a:t>Map courtesy of energycommunities.gov</a:t>
            </a:r>
          </a:p>
        </p:txBody>
      </p:sp>
    </p:spTree>
    <p:extLst>
      <p:ext uri="{BB962C8B-B14F-4D97-AF65-F5344CB8AC3E}">
        <p14:creationId xmlns:p14="http://schemas.microsoft.com/office/powerpoint/2010/main" val="3342769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838200" y="1112268"/>
            <a:ext cx="10515600" cy="1200150"/>
          </a:xfrm>
        </p:spPr>
        <p:txBody>
          <a:bodyPr>
            <a:normAutofit/>
          </a:bodyPr>
          <a:lstStyle/>
          <a:p>
            <a:pPr algn="ctr"/>
            <a:r>
              <a:rPr lang="en-US" sz="3600">
                <a:solidFill>
                  <a:srgbClr val="005640"/>
                </a:solidFill>
                <a:latin typeface="Montserrat SemiBold"/>
              </a:rPr>
              <a:t>Being a Host Site</a:t>
            </a:r>
          </a:p>
        </p:txBody>
      </p:sp>
      <p:sp>
        <p:nvSpPr>
          <p:cNvPr id="6" name="Content Placeholder 5"/>
          <p:cNvSpPr>
            <a:spLocks noGrp="1"/>
          </p:cNvSpPr>
          <p:nvPr>
            <p:ph sz="half" idx="1"/>
          </p:nvPr>
        </p:nvSpPr>
        <p:spPr>
          <a:xfrm>
            <a:off x="838200" y="2316577"/>
            <a:ext cx="5239109" cy="4567060"/>
          </a:xfrm>
        </p:spPr>
        <p:txBody>
          <a:bodyPr vert="horz" lIns="91440" tIns="45720" rIns="91440" bIns="45720" rtlCol="0" anchor="t">
            <a:noAutofit/>
          </a:bodyPr>
          <a:lstStyle/>
          <a:p>
            <a:pPr marL="0" indent="0">
              <a:buNone/>
            </a:pPr>
            <a:r>
              <a:rPr lang="en-US" sz="2000" b="1">
                <a:latin typeface="Montserrat"/>
              </a:rPr>
              <a:t>Benefits</a:t>
            </a:r>
          </a:p>
          <a:p>
            <a:r>
              <a:rPr lang="en-US" sz="1800">
                <a:latin typeface="Montserrat"/>
                <a:ea typeface="Calibri" panose="020F0502020204030204"/>
                <a:cs typeface="Calibri"/>
              </a:rPr>
              <a:t>Increased capacity to carry out mission</a:t>
            </a:r>
          </a:p>
          <a:p>
            <a:r>
              <a:rPr lang="en-US" sz="1800">
                <a:latin typeface="Montserrat"/>
                <a:ea typeface="Calibri" panose="020F0502020204030204"/>
                <a:cs typeface="Calibri"/>
              </a:rPr>
              <a:t>Sustained fulltime support for 3 years</a:t>
            </a:r>
          </a:p>
          <a:p>
            <a:r>
              <a:rPr lang="en-US" sz="1800" b="1">
                <a:latin typeface="Montserrat"/>
                <a:ea typeface="Calibri" panose="020F0502020204030204"/>
                <a:cs typeface="Calibri"/>
              </a:rPr>
              <a:t>No host site fees!</a:t>
            </a:r>
          </a:p>
          <a:p>
            <a:r>
              <a:rPr lang="en-US" sz="1800">
                <a:latin typeface="Montserrat"/>
                <a:ea typeface="Calibri" panose="020F0502020204030204"/>
                <a:cs typeface="Calibri"/>
              </a:rPr>
              <a:t>Conservation Legacy handles grant and project administration</a:t>
            </a:r>
          </a:p>
          <a:p>
            <a:r>
              <a:rPr lang="en-US" sz="1800">
                <a:latin typeface="Montserrat"/>
                <a:ea typeface="Calibri" panose="020F0502020204030204"/>
                <a:cs typeface="Calibri"/>
              </a:rPr>
              <a:t>Dedicated program support from Stewards staff with 20 years of experience managing VISTA projects</a:t>
            </a:r>
          </a:p>
          <a:p>
            <a:r>
              <a:rPr lang="en-US" sz="1800">
                <a:latin typeface="Montserrat"/>
                <a:ea typeface="Calibri" panose="020F0502020204030204"/>
                <a:cs typeface="Calibri"/>
              </a:rPr>
              <a:t>Access to several national networks: Conservation Legacy, AmeriCorps, ECIWG</a:t>
            </a:r>
          </a:p>
          <a:p>
            <a:endParaRPr lang="en-US" sz="1800">
              <a:latin typeface="Montserrat"/>
              <a:ea typeface="Calibri" panose="020F0502020204030204"/>
              <a:cs typeface="Calibri"/>
            </a:endParaRPr>
          </a:p>
        </p:txBody>
      </p:sp>
      <p:sp>
        <p:nvSpPr>
          <p:cNvPr id="7" name="Content Placeholder 6"/>
          <p:cNvSpPr>
            <a:spLocks noGrp="1"/>
          </p:cNvSpPr>
          <p:nvPr>
            <p:ph sz="half" idx="2"/>
          </p:nvPr>
        </p:nvSpPr>
        <p:spPr>
          <a:xfrm>
            <a:off x="6492244" y="2315896"/>
            <a:ext cx="5223353" cy="4270257"/>
          </a:xfrm>
        </p:spPr>
        <p:txBody>
          <a:bodyPr vert="horz" lIns="91440" tIns="45720" rIns="91440" bIns="45720" rtlCol="0" anchor="t">
            <a:normAutofit/>
          </a:bodyPr>
          <a:lstStyle/>
          <a:p>
            <a:pPr marL="0" indent="0">
              <a:buNone/>
            </a:pPr>
            <a:r>
              <a:rPr lang="en-US" sz="1800" b="1">
                <a:latin typeface="Montserrat"/>
              </a:rPr>
              <a:t>The ideal host site:</a:t>
            </a:r>
          </a:p>
          <a:p>
            <a:r>
              <a:rPr lang="en-US" sz="1800">
                <a:latin typeface="Montserrat"/>
                <a:ea typeface="Calibri"/>
                <a:cs typeface="Calibri"/>
              </a:rPr>
              <a:t>Dedicated mentors provide at least 10% of their time to support their VISTAs</a:t>
            </a:r>
          </a:p>
          <a:p>
            <a:r>
              <a:rPr lang="en-US" sz="1800">
                <a:latin typeface="Montserrat"/>
                <a:ea typeface="Calibri"/>
                <a:cs typeface="Calibri"/>
              </a:rPr>
              <a:t>Office space and equipment</a:t>
            </a:r>
          </a:p>
          <a:p>
            <a:r>
              <a:rPr lang="en-US" sz="1800">
                <a:latin typeface="Montserrat"/>
                <a:ea typeface="Calibri"/>
                <a:cs typeface="Calibri"/>
              </a:rPr>
              <a:t>Ability to reimburse for member travel for service-related tasks</a:t>
            </a:r>
          </a:p>
          <a:p>
            <a:r>
              <a:rPr lang="en-US" sz="1800">
                <a:latin typeface="Montserrat"/>
                <a:ea typeface="Calibri"/>
                <a:cs typeface="Calibri"/>
              </a:rPr>
              <a:t>Assist in recruitment selection process</a:t>
            </a:r>
          </a:p>
          <a:p>
            <a:r>
              <a:rPr lang="en-US" sz="1800">
                <a:latin typeface="Montserrat"/>
                <a:ea typeface="Calibri"/>
                <a:cs typeface="Calibri"/>
              </a:rPr>
              <a:t>Assist members in locating housing</a:t>
            </a:r>
          </a:p>
          <a:p>
            <a:r>
              <a:rPr lang="en-US" sz="1800">
                <a:latin typeface="Montserrat"/>
                <a:ea typeface="Calibri"/>
                <a:cs typeface="Calibri"/>
              </a:rPr>
              <a:t>Attend orientation webinar</a:t>
            </a:r>
          </a:p>
          <a:p>
            <a:endParaRPr lang="en-US" sz="1800">
              <a:latin typeface="Montserrat"/>
              <a:ea typeface="Calibri"/>
              <a:cs typeface="Calibri"/>
            </a:endParaRPr>
          </a:p>
          <a:p>
            <a:endParaRPr lang="en-US" sz="1800">
              <a:latin typeface="Montserrat"/>
              <a:ea typeface="Calibri"/>
              <a:cs typeface="Calibri"/>
            </a:endParaRPr>
          </a:p>
        </p:txBody>
      </p:sp>
    </p:spTree>
    <p:extLst>
      <p:ext uri="{BB962C8B-B14F-4D97-AF65-F5344CB8AC3E}">
        <p14:creationId xmlns:p14="http://schemas.microsoft.com/office/powerpoint/2010/main" val="1741848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49273E7F420549A887BB80E7121608" ma:contentTypeVersion="28" ma:contentTypeDescription="Create a new document." ma:contentTypeScope="" ma:versionID="906e95e71d9db71dce6c77016e18de40">
  <xsd:schema xmlns:xsd="http://www.w3.org/2001/XMLSchema" xmlns:xs="http://www.w3.org/2001/XMLSchema" xmlns:p="http://schemas.microsoft.com/office/2006/metadata/properties" xmlns:ns1="http://schemas.microsoft.com/sharepoint/v3" xmlns:ns2="85fcb8ec-e8f6-487e-9023-103345d5172b" xmlns:ns3="606bf5ba-8544-489d-8e35-9c8a0c2fe3d1" xmlns:ns4="4ec07270-2a81-4e1e-a84d-c17d3067cf0d" targetNamespace="http://schemas.microsoft.com/office/2006/metadata/properties" ma:root="true" ma:fieldsID="66289493de47e03cb106afe0c2d8920a" ns1:_="" ns2:_="" ns3:_="" ns4:_="">
    <xsd:import namespace="http://schemas.microsoft.com/sharepoint/v3"/>
    <xsd:import namespace="85fcb8ec-e8f6-487e-9023-103345d5172b"/>
    <xsd:import namespace="606bf5ba-8544-489d-8e35-9c8a0c2fe3d1"/>
    <xsd:import namespace="4ec07270-2a81-4e1e-a84d-c17d3067cf0d"/>
    <xsd:element name="properties">
      <xsd:complexType>
        <xsd:sequence>
          <xsd:element name="documentManagement">
            <xsd:complexType>
              <xsd:all>
                <xsd:element ref="ns2:Year" minOccurs="0"/>
                <xsd:element ref="ns3:MediaServiceMetadata" minOccurs="0"/>
                <xsd:element ref="ns3:MediaServiceFastMetadata" minOccurs="0"/>
                <xsd:element ref="ns2:Service_x0020_Type" minOccurs="0"/>
                <xsd:element ref="ns2:Document_x0020_Status" minOccurs="0"/>
                <xsd:element ref="ns3:MediaServiceDateTaken" minOccurs="0"/>
                <xsd:element ref="ns3:MediaServiceAutoTags" minOccurs="0"/>
                <xsd:element ref="ns3:MediaServiceOCR" minOccurs="0"/>
                <xsd:element ref="ns2:Document_x0020_Type" minOccurs="0"/>
                <xsd:element ref="ns2:Audience1" minOccurs="0"/>
                <xsd:element ref="ns4:SharedWithUsers" minOccurs="0"/>
                <xsd:element ref="ns4:SharedWithDetails" minOccurs="0"/>
                <xsd:element ref="ns3:MediaServiceEventHashCode" minOccurs="0"/>
                <xsd:element ref="ns3:MediaServiceGenerationTim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_Flow_SignoffStatu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fcb8ec-e8f6-487e-9023-103345d5172b" elementFormDefault="qualified">
    <xsd:import namespace="http://schemas.microsoft.com/office/2006/documentManagement/types"/>
    <xsd:import namespace="http://schemas.microsoft.com/office/infopath/2007/PartnerControls"/>
    <xsd:element name="Year" ma:index="8" nillable="true" ma:displayName="Year" ma:description="Columns to share among new libraries" ma:format="Dropdown" ma:internalName="Year">
      <xsd:complexType>
        <xsd:complexContent>
          <xsd:extension base="dms:MultiChoice">
            <xsd:sequence>
              <xsd:element name="Value" maxOccurs="unbounded" minOccurs="0" nillable="true">
                <xsd:simpleType>
                  <xsd:restriction base="dms:Choice">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Continuous"/>
                  </xsd:restriction>
                </xsd:simpleType>
              </xsd:element>
            </xsd:sequence>
          </xsd:extension>
        </xsd:complexContent>
      </xsd:complexType>
    </xsd:element>
    <xsd:element name="Service_x0020_Type" ma:index="11" nillable="true" ma:displayName="Service Type" ma:description="This refers to the type of service the document relates to." ma:format="Dropdown" ma:indexed="true" ma:internalName="Service_x0020_Type">
      <xsd:simpleType>
        <xsd:restriction base="dms:Choice">
          <xsd:enumeration value="AC"/>
          <xsd:enumeration value="AC VISTA"/>
          <xsd:enumeration value="Intern (non-AC)"/>
          <xsd:enumeration value="All"/>
          <xsd:enumeration value="Other"/>
        </xsd:restriction>
      </xsd:simpleType>
    </xsd:element>
    <xsd:element name="Document_x0020_Status" ma:index="12" nillable="true" ma:displayName="Document Status" ma:description="This column holds the status of the document in terms of use." ma:format="Dropdown" ma:indexed="true" ma:internalName="Document_x0020_Status">
      <xsd:simpleType>
        <xsd:restriction base="dms:Choice">
          <xsd:enumeration value="Active"/>
          <xsd:enumeration value="Under Construction"/>
          <xsd:enumeration value="Archived"/>
        </xsd:restriction>
      </xsd:simpleType>
    </xsd:element>
    <xsd:element name="Document_x0020_Type" ma:index="16" nillable="true" ma:displayName="Document Type" ma:description="This column holds the type of document." ma:format="Dropdown" ma:internalName="Document_x0020_Type">
      <xsd:complexType>
        <xsd:complexContent>
          <xsd:extension base="dms:MultiChoice">
            <xsd:sequence>
              <xsd:element name="Value" maxOccurs="unbounded" minOccurs="0" nillable="true">
                <xsd:simpleType>
                  <xsd:restriction base="dms:Choice">
                    <xsd:enumeration value="Application"/>
                    <xsd:enumeration value="Resource"/>
                    <xsd:enumeration value="Schedule"/>
                    <xsd:enumeration value="Tracker"/>
                    <xsd:enumeration value="Content"/>
                    <xsd:enumeration value="Site Visits"/>
                    <xsd:enumeration value="Agreement/MOU"/>
                  </xsd:restriction>
                </xsd:simpleType>
              </xsd:element>
            </xsd:sequence>
          </xsd:extension>
        </xsd:complexContent>
      </xsd:complexType>
    </xsd:element>
    <xsd:element name="Audience1" ma:index="17" nillable="true" ma:displayName="Audience" ma:description="This column holds the audience that the document is intended for OR who it relates to." ma:format="Dropdown" ma:internalName="Audience1">
      <xsd:complexType>
        <xsd:complexContent>
          <xsd:extension base="dms:MultiChoice">
            <xsd:sequence>
              <xsd:element name="Value" maxOccurs="unbounded" minOccurs="0" nillable="true">
                <xsd:simpleType>
                  <xsd:restriction base="dms:Choice">
                    <xsd:enumeration value="All Staff"/>
                    <xsd:enumeration value="Coordinator"/>
                    <xsd:enumeration value="Enrollment Coordinator"/>
                    <xsd:enumeration value="VISTA Leader"/>
                    <xsd:enumeration value="Director"/>
                    <xsd:enumeration value="Central Staff"/>
                    <xsd:enumeration value="Other"/>
                  </xsd:restrict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06bf5ba-8544-489d-8e35-9c8a0c2fe3d1"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fd713b7-fb48-490f-a364-a926490cd7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_Flow_SignoffStatus" ma:index="32" nillable="true" ma:displayName="Sign-off status" ma:internalName="Sign_x002d_off_x0020_status">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c07270-2a81-4e1e-a84d-c17d3067cf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896ed28-b325-4d20-8539-4928880d6335}" ma:internalName="TaxCatchAll" ma:showField="CatchAllData" ma:web="4ec07270-2a81-4e1e-a84d-c17d3067cf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Year xmlns="85fcb8ec-e8f6-487e-9023-103345d5172b" xsi:nil="true"/>
    <Document_x0020_Type xmlns="85fcb8ec-e8f6-487e-9023-103345d5172b" xsi:nil="true"/>
    <_ip_UnifiedCompliancePolicyProperties xmlns="http://schemas.microsoft.com/sharepoint/v3" xsi:nil="true"/>
    <Audience1 xmlns="85fcb8ec-e8f6-487e-9023-103345d5172b" xsi:nil="true"/>
    <Service_x0020_Type xmlns="85fcb8ec-e8f6-487e-9023-103345d5172b" xsi:nil="true"/>
    <Document_x0020_Status xmlns="85fcb8ec-e8f6-487e-9023-103345d5172b" xsi:nil="true"/>
    <TaxCatchAll xmlns="4ec07270-2a81-4e1e-a84d-c17d3067cf0d" xsi:nil="true"/>
    <lcf76f155ced4ddcb4097134ff3c332f xmlns="606bf5ba-8544-489d-8e35-9c8a0c2fe3d1">
      <Terms xmlns="http://schemas.microsoft.com/office/infopath/2007/PartnerControls"/>
    </lcf76f155ced4ddcb4097134ff3c332f>
    <_Flow_SignoffStatus xmlns="606bf5ba-8544-489d-8e35-9c8a0c2fe3d1" xsi:nil="true"/>
  </documentManagement>
</p:properties>
</file>

<file path=customXml/itemProps1.xml><?xml version="1.0" encoding="utf-8"?>
<ds:datastoreItem xmlns:ds="http://schemas.openxmlformats.org/officeDocument/2006/customXml" ds:itemID="{0F9D39B0-BDA7-4102-A2AD-882A7D7C056D}">
  <ds:schemaRefs>
    <ds:schemaRef ds:uri="4ec07270-2a81-4e1e-a84d-c17d3067cf0d"/>
    <ds:schemaRef ds:uri="606bf5ba-8544-489d-8e35-9c8a0c2fe3d1"/>
    <ds:schemaRef ds:uri="85fcb8ec-e8f6-487e-9023-103345d5172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8833DDA3-DF78-4EAA-A534-30C5A3B4635F}">
  <ds:schemaRefs>
    <ds:schemaRef ds:uri="http://schemas.microsoft.com/sharepoint/v3/contenttype/forms"/>
  </ds:schemaRefs>
</ds:datastoreItem>
</file>

<file path=customXml/itemProps3.xml><?xml version="1.0" encoding="utf-8"?>
<ds:datastoreItem xmlns:ds="http://schemas.openxmlformats.org/officeDocument/2006/customXml" ds:itemID="{DF835AA9-DEBE-451B-A589-160F19F61A50}">
  <ds:schemaRefs>
    <ds:schemaRef ds:uri="4ec07270-2a81-4e1e-a84d-c17d3067cf0d"/>
    <ds:schemaRef ds:uri="606bf5ba-8544-489d-8e35-9c8a0c2fe3d1"/>
    <ds:schemaRef ds:uri="85fcb8ec-e8f6-487e-9023-103345d5172b"/>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0</TotalTime>
  <Words>1978</Words>
  <Application>Microsoft Office PowerPoint</Application>
  <PresentationFormat>Widescreen</PresentationFormat>
  <Paragraphs>207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Arial,Sans-Serif</vt:lpstr>
      <vt:lpstr>Calibri</vt:lpstr>
      <vt:lpstr>Calibri Light</vt:lpstr>
      <vt:lpstr>Century Gothic</vt:lpstr>
      <vt:lpstr>Courier New</vt:lpstr>
      <vt:lpstr>Montserrat</vt:lpstr>
      <vt:lpstr>Montserrat SemiBold</vt:lpstr>
      <vt:lpstr>Office Theme</vt:lpstr>
      <vt:lpstr>PowerPoint Presentation</vt:lpstr>
      <vt:lpstr>Today’s Agenda</vt:lpstr>
      <vt:lpstr>PowerPoint Presentation</vt:lpstr>
      <vt:lpstr>Stewards Individual Placements </vt:lpstr>
      <vt:lpstr>What is a VISTA?</vt:lpstr>
      <vt:lpstr>VISTA Program Benefits</vt:lpstr>
      <vt:lpstr>Energy Communities AmeriCorps </vt:lpstr>
      <vt:lpstr>Where are Energy Communities?</vt:lpstr>
      <vt:lpstr>Being a Host Site</vt:lpstr>
      <vt:lpstr>Next Steps: Call For Sites &amp; Site Application</vt:lpstr>
      <vt:lpstr>Spring Cohort Timeline</vt:lpstr>
      <vt:lpstr>Conservation Legacy  Landing Page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Smith</dc:creator>
  <cp:lastModifiedBy>Hannah Stone</cp:lastModifiedBy>
  <cp:revision>3</cp:revision>
  <dcterms:created xsi:type="dcterms:W3CDTF">2020-04-13T19:27:05Z</dcterms:created>
  <dcterms:modified xsi:type="dcterms:W3CDTF">2024-11-01T19:50:47Z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0x010100F849273E7F420549A887BB80E7121608</vt:lpwstr>
  </property>
  <property fmtid="{D5CDD505-2E9C-101B-9397-08002B2CF9AE}" pid="3" name="MediaServiceImageTags">
    <vt:lpwstr/>
  </property>
</Properties>
</file>